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76" r:id="rId2"/>
    <p:sldId id="25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3" r:id="rId23"/>
    <p:sldId id="302" r:id="rId24"/>
    <p:sldId id="299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2" r:id="rId53"/>
    <p:sldId id="333" r:id="rId54"/>
  </p:sldIdLst>
  <p:sldSz cx="9144000" cy="6858000" type="screen4x3"/>
  <p:notesSz cx="6797675" cy="9926638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86357" autoAdjust="0"/>
  </p:normalViewPr>
  <p:slideViewPr>
    <p:cSldViewPr>
      <p:cViewPr varScale="1">
        <p:scale>
          <a:sx n="105" d="100"/>
          <a:sy n="105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90034D-45E6-4211-9099-D5A0123B73E6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6ADFE-AAC8-4112-9A1E-786BF9E90BA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04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9288-F4CA-419C-9874-4034F4E02D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D89C-3655-46A0-9A90-0D5A519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6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0C3FE9-0178-4622-B002-283642EC5EDE}" type="datetimeFigureOut">
              <a:rPr lang="fa-IR" smtClean="0"/>
              <a:pPr/>
              <a:t>1437/01/01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Beamellah\by_the_name_of_al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cs typeface="B Titr" panose="00000700000000000000" pitchFamily="2" charset="-78"/>
              </a:rPr>
              <a:t>عوامل خطر بروز دیابت بارداری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marL="109728" indent="0">
              <a:buNone/>
            </a:pPr>
            <a:r>
              <a:rPr lang="fa-IR" b="1" dirty="0">
                <a:cs typeface="B Nazanin" panose="00000400000000000000" pitchFamily="2" charset="-78"/>
              </a:rPr>
              <a:t>	سن بالای 25 سال</a:t>
            </a:r>
          </a:p>
          <a:p>
            <a:pPr marL="109728" indent="0">
              <a:buNone/>
            </a:pPr>
            <a:r>
              <a:rPr lang="fa-IR" b="1" dirty="0">
                <a:cs typeface="B Nazanin" panose="00000400000000000000" pitchFamily="2" charset="-78"/>
              </a:rPr>
              <a:t>	داشتن اضافه وزن قبل از بارداری </a:t>
            </a:r>
          </a:p>
          <a:p>
            <a:pPr marL="109728" indent="0">
              <a:buNone/>
            </a:pPr>
            <a:r>
              <a:rPr lang="fa-IR" b="1" dirty="0">
                <a:cs typeface="B Nazanin" panose="00000400000000000000" pitchFamily="2" charset="-78"/>
              </a:rPr>
              <a:t>	سابقه </a:t>
            </a:r>
            <a:r>
              <a:rPr lang="fa-IR" b="1" dirty="0" smtClean="0">
                <a:cs typeface="B Nazanin" panose="00000400000000000000" pitchFamily="2" charset="-78"/>
              </a:rPr>
              <a:t>ابتلا </a:t>
            </a:r>
            <a:r>
              <a:rPr lang="fa-IR" b="1" dirty="0">
                <a:cs typeface="B Nazanin" panose="00000400000000000000" pitchFamily="2" charset="-78"/>
              </a:rPr>
              <a:t>به </a:t>
            </a:r>
            <a:r>
              <a:rPr lang="fa-IR" b="1" dirty="0" smtClean="0">
                <a:cs typeface="B Nazanin" panose="00000400000000000000" pitchFamily="2" charset="-78"/>
              </a:rPr>
              <a:t>دیابت در فامیل نزدیک </a:t>
            </a:r>
          </a:p>
          <a:p>
            <a:pPr marL="109728" indent="0">
              <a:buNone/>
            </a:pPr>
            <a:r>
              <a:rPr lang="fa-IR" b="1" dirty="0" smtClean="0">
                <a:cs typeface="B Nazanin" panose="00000400000000000000" pitchFamily="2" charset="-78"/>
              </a:rPr>
              <a:t></a:t>
            </a:r>
            <a:r>
              <a:rPr lang="fa-IR" b="1" dirty="0">
                <a:cs typeface="B Nazanin" panose="00000400000000000000" pitchFamily="2" charset="-78"/>
              </a:rPr>
              <a:t>	سابقه تولد نوزاد بیش از ۴ کیلوگرم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b="1" dirty="0" smtClean="0">
                <a:cs typeface="B Nazanin" panose="00000400000000000000" pitchFamily="2" charset="-78"/>
              </a:rPr>
              <a:t></a:t>
            </a:r>
            <a:r>
              <a:rPr lang="fa-IR" b="1" dirty="0">
                <a:cs typeface="B Nazanin" panose="00000400000000000000" pitchFamily="2" charset="-78"/>
              </a:rPr>
              <a:t>	سابقه تولد </a:t>
            </a:r>
            <a:r>
              <a:rPr lang="fa-IR" b="1" dirty="0" err="1">
                <a:cs typeface="B Nazanin" panose="00000400000000000000" pitchFamily="2" charset="-78"/>
              </a:rPr>
              <a:t>نوزاده</a:t>
            </a:r>
            <a:r>
              <a:rPr lang="fa-IR" b="1" dirty="0">
                <a:cs typeface="B Nazanin" panose="00000400000000000000" pitchFamily="2" charset="-78"/>
              </a:rPr>
              <a:t> مرده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b="1" dirty="0" smtClean="0">
                <a:cs typeface="B Nazanin" panose="00000400000000000000" pitchFamily="2" charset="-78"/>
              </a:rPr>
              <a:t></a:t>
            </a:r>
            <a:r>
              <a:rPr lang="fa-IR" b="1" dirty="0">
                <a:cs typeface="B Nazanin" panose="00000400000000000000" pitchFamily="2" charset="-78"/>
              </a:rPr>
              <a:t>	سابقه ابتلا به دیابت بارداری در بارداری قبلی میزان خطر دیابت بارداری را در دفعه بعد ۲ تا ۳ برابر </a:t>
            </a:r>
            <a:r>
              <a:rPr lang="fa-IR" b="1" dirty="0" err="1">
                <a:cs typeface="B Nazanin" panose="00000400000000000000" pitchFamily="2" charset="-78"/>
              </a:rPr>
              <a:t>می‌نماید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pPr marL="109728" indent="0">
              <a:buNone/>
            </a:pPr>
            <a:r>
              <a:rPr lang="fa-IR" b="1" dirty="0">
                <a:cs typeface="B Nazanin" panose="00000400000000000000" pitchFamily="2" charset="-78"/>
              </a:rPr>
              <a:t>	وجود قند در ادرار</a:t>
            </a:r>
          </a:p>
          <a:p>
            <a:pPr marL="109728" indent="0">
              <a:buNone/>
            </a:pPr>
            <a:r>
              <a:rPr lang="fa-IR" b="1" dirty="0">
                <a:cs typeface="B Nazanin" panose="00000400000000000000" pitchFamily="2" charset="-78"/>
              </a:rPr>
              <a:t>	اختلال تحمل گلوکز و اختلال در گلوکز ناشتا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59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/>
          <a:lstStyle/>
          <a:p>
            <a:pPr algn="justLow"/>
            <a:r>
              <a:rPr lang="fa-IR" dirty="0" smtClean="0">
                <a:cs typeface="B Titr" panose="00000700000000000000" pitchFamily="2" charset="-78"/>
              </a:rPr>
              <a:t>اصول کنترل بیماری دیابت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lvl="0"/>
            <a:r>
              <a:rPr lang="fa-IR" b="1" dirty="0" err="1">
                <a:cs typeface="B Nazanin" panose="00000400000000000000" pitchFamily="2" charset="-78"/>
              </a:rPr>
              <a:t>تغذيه</a:t>
            </a:r>
            <a:r>
              <a:rPr lang="fa-IR" b="1" dirty="0">
                <a:cs typeface="B Nazanin" panose="00000400000000000000" pitchFamily="2" charset="-78"/>
              </a:rPr>
              <a:t> سالم و مناسب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فعاليت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بدني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كافي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داشتن وزن مناسب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نگهداري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قندخون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درحد</a:t>
            </a:r>
            <a:r>
              <a:rPr lang="fa-IR" b="1" dirty="0">
                <a:cs typeface="B Nazanin" panose="00000400000000000000" pitchFamily="2" charset="-78"/>
              </a:rPr>
              <a:t> مطلوب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اندازه‌گيري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قندخون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ساختاريافته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مصرف </a:t>
            </a:r>
            <a:r>
              <a:rPr lang="fa-IR" b="1" dirty="0" err="1">
                <a:cs typeface="B Nazanin" panose="00000400000000000000" pitchFamily="2" charset="-78"/>
              </a:rPr>
              <a:t>داروهاي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تجويز</a:t>
            </a:r>
            <a:r>
              <a:rPr lang="fa-IR" b="1" dirty="0">
                <a:cs typeface="B Nazanin" panose="00000400000000000000" pitchFamily="2" charset="-78"/>
              </a:rPr>
              <a:t> شده به </a:t>
            </a:r>
            <a:r>
              <a:rPr lang="fa-IR" b="1" dirty="0" err="1">
                <a:cs typeface="B Nazanin" panose="00000400000000000000" pitchFamily="2" charset="-78"/>
              </a:rPr>
              <a:t>درستي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82000" cy="1069848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عوارض </a:t>
            </a:r>
            <a:r>
              <a:rPr lang="fa-IR" sz="3600" dirty="0" err="1">
                <a:cs typeface="B Titr" panose="00000700000000000000" pitchFamily="2" charset="-78"/>
              </a:rPr>
              <a:t>بيماري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ديابت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كدامند</a:t>
            </a:r>
            <a:r>
              <a:rPr lang="fa-IR" sz="3600" dirty="0">
                <a:cs typeface="B Titr" panose="00000700000000000000" pitchFamily="2" charset="-78"/>
              </a:rPr>
              <a:t>؟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40" y="1546520"/>
            <a:ext cx="4041648" cy="457200"/>
          </a:xfrm>
        </p:spPr>
        <p:txBody>
          <a:bodyPr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عوارض زودرس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3208" y="1546520"/>
            <a:ext cx="4041775" cy="457200"/>
          </a:xfrm>
        </p:spPr>
        <p:txBody>
          <a:bodyPr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عوارض دیررس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420888"/>
            <a:ext cx="4041648" cy="4173831"/>
          </a:xfrm>
        </p:spPr>
        <p:txBody>
          <a:bodyPr>
            <a:normAutofit/>
          </a:bodyPr>
          <a:lstStyle/>
          <a:p>
            <a:pPr algn="justLow"/>
            <a:r>
              <a:rPr lang="fa-IR" sz="2800" dirty="0" err="1">
                <a:cs typeface="B Titr" panose="00000700000000000000" pitchFamily="2" charset="-78"/>
              </a:rPr>
              <a:t>هيپوگليسمي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fa-IR" sz="2400" dirty="0" err="1">
                <a:cs typeface="B Nazanin" panose="00000400000000000000" pitchFamily="2" charset="-78"/>
              </a:rPr>
              <a:t>كاهش</a:t>
            </a:r>
            <a:r>
              <a:rPr lang="fa-IR" sz="2400" dirty="0">
                <a:cs typeface="B Nazanin" panose="00000400000000000000" pitchFamily="2" charset="-78"/>
              </a:rPr>
              <a:t> قند </a:t>
            </a:r>
            <a:r>
              <a:rPr lang="fa-IR" sz="2400" dirty="0" smtClean="0">
                <a:cs typeface="B Nazanin" panose="00000400000000000000" pitchFamily="2" charset="-78"/>
              </a:rPr>
              <a:t>خون)</a:t>
            </a:r>
          </a:p>
          <a:p>
            <a:pPr algn="justLow"/>
            <a:r>
              <a:rPr lang="fa-IR" sz="2800" dirty="0" err="1" smtClean="0">
                <a:cs typeface="B Titr" panose="00000700000000000000" pitchFamily="2" charset="-78"/>
              </a:rPr>
              <a:t>هیپرگلیسمی</a:t>
            </a:r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(افزایش قند خون)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560" y="2420887"/>
            <a:ext cx="3892423" cy="3658401"/>
          </a:xfrm>
        </p:spPr>
        <p:txBody>
          <a:bodyPr>
            <a:normAutofit/>
          </a:bodyPr>
          <a:lstStyle/>
          <a:p>
            <a:r>
              <a:rPr lang="fa-IR" sz="2800" b="1" dirty="0">
                <a:cs typeface="B Titr" panose="00000700000000000000" pitchFamily="2" charset="-78"/>
              </a:rPr>
              <a:t>عوارض </a:t>
            </a:r>
            <a:r>
              <a:rPr lang="fa-IR" sz="2800" b="1" dirty="0" err="1">
                <a:cs typeface="B Titr" panose="00000700000000000000" pitchFamily="2" charset="-78"/>
              </a:rPr>
              <a:t>قلبي</a:t>
            </a:r>
            <a:r>
              <a:rPr lang="fa-IR" sz="2800" b="1" dirty="0">
                <a:cs typeface="B Titr" panose="00000700000000000000" pitchFamily="2" charset="-78"/>
              </a:rPr>
              <a:t> </a:t>
            </a:r>
            <a:r>
              <a:rPr lang="fa-IR" sz="2800" b="1" dirty="0" err="1" smtClean="0">
                <a:cs typeface="B Titr" panose="00000700000000000000" pitchFamily="2" charset="-78"/>
              </a:rPr>
              <a:t>عروقي</a:t>
            </a:r>
            <a:endParaRPr lang="fa-IR" sz="2800" b="1" dirty="0" smtClean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عوارض </a:t>
            </a:r>
            <a:r>
              <a:rPr lang="fa-IR" sz="2800" b="1" dirty="0" err="1" smtClean="0">
                <a:cs typeface="B Titr" panose="00000700000000000000" pitchFamily="2" charset="-78"/>
              </a:rPr>
              <a:t>عصبي</a:t>
            </a:r>
            <a:endParaRPr lang="fa-IR" sz="2800" dirty="0" smtClean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عوارض کلیوی</a:t>
            </a:r>
            <a:endParaRPr lang="en-US" sz="2800" dirty="0">
              <a:cs typeface="B Titr" panose="00000700000000000000" pitchFamily="2" charset="-78"/>
            </a:endParaRPr>
          </a:p>
          <a:p>
            <a:r>
              <a:rPr lang="fa-IR" sz="2800" b="1" dirty="0" err="1">
                <a:cs typeface="B Titr" panose="00000700000000000000" pitchFamily="2" charset="-78"/>
              </a:rPr>
              <a:t>مشكلات</a:t>
            </a:r>
            <a:r>
              <a:rPr lang="fa-IR" sz="2800" b="1" dirty="0">
                <a:cs typeface="B Titr" panose="00000700000000000000" pitchFamily="2" charset="-78"/>
              </a:rPr>
              <a:t> </a:t>
            </a:r>
            <a:r>
              <a:rPr lang="fa-IR" sz="2800" b="1" dirty="0" err="1">
                <a:cs typeface="B Titr" panose="00000700000000000000" pitchFamily="2" charset="-78"/>
              </a:rPr>
              <a:t>چشمي</a:t>
            </a:r>
            <a:r>
              <a:rPr lang="fa-IR" sz="2800" b="1" dirty="0">
                <a:cs typeface="B Titr" panose="00000700000000000000" pitchFamily="2" charset="-78"/>
              </a:rPr>
              <a:t> </a:t>
            </a:r>
            <a:endParaRPr lang="en-US" sz="2800" dirty="0">
              <a:cs typeface="B Titr" panose="00000700000000000000" pitchFamily="2" charset="-78"/>
            </a:endParaRPr>
          </a:p>
          <a:p>
            <a:r>
              <a:rPr lang="fa-IR" sz="2800" b="1" dirty="0" err="1">
                <a:cs typeface="B Titr" panose="00000700000000000000" pitchFamily="2" charset="-78"/>
              </a:rPr>
              <a:t>مشكلات</a:t>
            </a:r>
            <a:r>
              <a:rPr lang="fa-IR" sz="2800" b="1" dirty="0">
                <a:cs typeface="B Titr" panose="00000700000000000000" pitchFamily="2" charset="-78"/>
              </a:rPr>
              <a:t> اندام </a:t>
            </a:r>
            <a:r>
              <a:rPr lang="fa-IR" sz="2800" b="1" dirty="0" err="1">
                <a:cs typeface="B Titr" panose="00000700000000000000" pitchFamily="2" charset="-78"/>
              </a:rPr>
              <a:t>تحتاني</a:t>
            </a:r>
            <a:endParaRPr lang="en-US" sz="2800" dirty="0">
              <a:cs typeface="B Titr" panose="00000700000000000000" pitchFamily="2" charset="-7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83423" cy="1069848"/>
          </a:xfrm>
        </p:spPr>
        <p:txBody>
          <a:bodyPr>
            <a:normAutofit/>
          </a:bodyPr>
          <a:lstStyle/>
          <a:p>
            <a:pPr algn="r"/>
            <a:r>
              <a:rPr lang="fa-IR" sz="3600" dirty="0" err="1" smtClean="0">
                <a:cs typeface="B Titr" panose="00000700000000000000" pitchFamily="2" charset="-78"/>
              </a:rPr>
              <a:t>هیپوگلیسمی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100" dirty="0" smtClean="0">
                <a:cs typeface="B Nazanin" panose="00000400000000000000" pitchFamily="2" charset="-78"/>
              </a:rPr>
              <a:t>(</a:t>
            </a:r>
            <a:r>
              <a:rPr lang="fa-IR" sz="3100" dirty="0" err="1">
                <a:cs typeface="B Nazanin" panose="00000400000000000000" pitchFamily="2" charset="-78"/>
              </a:rPr>
              <a:t>كاهش</a:t>
            </a:r>
            <a:r>
              <a:rPr lang="fa-IR" sz="3100" dirty="0">
                <a:cs typeface="B Nazanin" panose="00000400000000000000" pitchFamily="2" charset="-78"/>
              </a:rPr>
              <a:t> قند خون به 70 </a:t>
            </a:r>
            <a:r>
              <a:rPr lang="fa-IR" sz="3100" dirty="0" err="1">
                <a:cs typeface="B Nazanin" panose="00000400000000000000" pitchFamily="2" charset="-78"/>
              </a:rPr>
              <a:t>ميلي</a:t>
            </a:r>
            <a:r>
              <a:rPr lang="fa-IR" sz="3100" dirty="0">
                <a:cs typeface="B Nazanin" panose="00000400000000000000" pitchFamily="2" charset="-78"/>
              </a:rPr>
              <a:t> گرم در </a:t>
            </a:r>
            <a:r>
              <a:rPr lang="fa-IR" sz="3100" dirty="0" err="1">
                <a:cs typeface="B Nazanin" panose="00000400000000000000" pitchFamily="2" charset="-78"/>
              </a:rPr>
              <a:t>دسي</a:t>
            </a:r>
            <a:r>
              <a:rPr lang="fa-IR" sz="3100" dirty="0">
                <a:cs typeface="B Nazanin" panose="00000400000000000000" pitchFamily="2" charset="-78"/>
              </a:rPr>
              <a:t> </a:t>
            </a:r>
            <a:r>
              <a:rPr lang="fa-IR" sz="3100" dirty="0" err="1">
                <a:cs typeface="B Nazanin" panose="00000400000000000000" pitchFamily="2" charset="-78"/>
              </a:rPr>
              <a:t>ليتر</a:t>
            </a:r>
            <a:r>
              <a:rPr lang="fa-IR" sz="3100" dirty="0">
                <a:cs typeface="B Nazanin" panose="00000400000000000000" pitchFamily="2" charset="-78"/>
              </a:rPr>
              <a:t> و </a:t>
            </a:r>
            <a:r>
              <a:rPr lang="fa-IR" sz="3100" dirty="0" err="1">
                <a:cs typeface="B Nazanin" panose="00000400000000000000" pitchFamily="2" charset="-78"/>
              </a:rPr>
              <a:t>كمتر</a:t>
            </a:r>
            <a:r>
              <a:rPr lang="fa-IR" sz="3100" dirty="0" smtClean="0">
                <a:cs typeface="B Nazanin" panose="00000400000000000000" pitchFamily="2" charset="-78"/>
              </a:rPr>
              <a:t>)</a:t>
            </a:r>
            <a:endParaRPr lang="en-US" sz="31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40" y="1546520"/>
            <a:ext cx="4041648" cy="457200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علل</a:t>
            </a:r>
            <a:endParaRPr lang="en-US" sz="28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3208" y="1546520"/>
            <a:ext cx="4041775" cy="457200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درمان</a:t>
            </a:r>
            <a:endParaRPr lang="en-US" sz="28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244970"/>
            <a:ext cx="4041648" cy="4349749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 smtClean="0">
                <a:cs typeface="B Nazanin" panose="00000400000000000000" pitchFamily="2" charset="-78"/>
              </a:rPr>
              <a:t>مصرف </a:t>
            </a:r>
            <a:r>
              <a:rPr lang="fa-IR" sz="2400" b="1" dirty="0">
                <a:cs typeface="B Nazanin" panose="00000400000000000000" pitchFamily="2" charset="-78"/>
              </a:rPr>
              <a:t>زیاد انسولین یا قرص های </a:t>
            </a:r>
            <a:r>
              <a:rPr lang="fa-IR" sz="2400" b="1" dirty="0" err="1">
                <a:cs typeface="B Nazanin" panose="00000400000000000000" pitchFamily="2" charset="-78"/>
              </a:rPr>
              <a:t>پايين</a:t>
            </a:r>
            <a:r>
              <a:rPr lang="fa-IR" sz="2400" b="1" dirty="0">
                <a:cs typeface="B Nazanin" panose="00000400000000000000" pitchFamily="2" charset="-78"/>
              </a:rPr>
              <a:t> آورنده قند خون</a:t>
            </a:r>
            <a:r>
              <a:rPr lang="fa-IR" sz="2400" b="1" dirty="0" smtClean="0">
                <a:cs typeface="B Nazanin" panose="00000400000000000000" pitchFamily="2" charset="-78"/>
              </a:rPr>
              <a:t>،</a:t>
            </a: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کم خوردن یا حذف یک </a:t>
            </a:r>
            <a:r>
              <a:rPr lang="fa-IR" sz="2400" b="1" dirty="0" err="1">
                <a:cs typeface="B Nazanin" panose="00000400000000000000" pitchFamily="2" charset="-78"/>
              </a:rPr>
              <a:t>وعدۀ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غذي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اصلي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fa-IR" sz="2400" b="1" dirty="0" err="1">
                <a:cs typeface="B Nazanin" panose="00000400000000000000" pitchFamily="2" charset="-78"/>
              </a:rPr>
              <a:t>يا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ميان</a:t>
            </a:r>
            <a:r>
              <a:rPr lang="fa-IR" sz="2400" b="1" dirty="0">
                <a:cs typeface="B Nazanin" panose="00000400000000000000" pitchFamily="2" charset="-78"/>
              </a:rPr>
              <a:t> وعده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فعالیت </a:t>
            </a:r>
            <a:r>
              <a:rPr lang="fa-IR" sz="2400" b="1" dirty="0" err="1">
                <a:cs typeface="B Nazanin" panose="00000400000000000000" pitchFamily="2" charset="-78"/>
              </a:rPr>
              <a:t>بدني</a:t>
            </a:r>
            <a:r>
              <a:rPr lang="fa-IR" sz="2400" b="1" dirty="0">
                <a:cs typeface="B Nazanin" panose="00000400000000000000" pitchFamily="2" charset="-78"/>
              </a:rPr>
              <a:t> زیاد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560" y="2193089"/>
            <a:ext cx="4041775" cy="3886200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اگر بیمار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بیهوش نشده باشد </a:t>
            </a:r>
            <a:r>
              <a:rPr lang="fa-IR" sz="2400" b="1" dirty="0" err="1">
                <a:cs typeface="B Nazanin" panose="00000400000000000000" pitchFamily="2" charset="-78"/>
              </a:rPr>
              <a:t>بايد</a:t>
            </a:r>
            <a:r>
              <a:rPr lang="fa-IR" sz="2400" b="1" dirty="0">
                <a:cs typeface="B Nazanin" panose="00000400000000000000" pitchFamily="2" charset="-78"/>
              </a:rPr>
              <a:t> به </a:t>
            </a:r>
            <a:r>
              <a:rPr lang="fa-IR" sz="2400" b="1" dirty="0" err="1">
                <a:cs typeface="B Nazanin" panose="00000400000000000000" pitchFamily="2" charset="-78"/>
              </a:rPr>
              <a:t>وي</a:t>
            </a:r>
            <a:r>
              <a:rPr lang="fa-IR" sz="2400" b="1" dirty="0">
                <a:cs typeface="B Nazanin" panose="00000400000000000000" pitchFamily="2" charset="-78"/>
              </a:rPr>
              <a:t> چند </a:t>
            </a:r>
            <a:r>
              <a:rPr lang="fa-IR" sz="2400" b="1" dirty="0" err="1">
                <a:cs typeface="B Nazanin" panose="00000400000000000000" pitchFamily="2" charset="-78"/>
              </a:rPr>
              <a:t>حبه</a:t>
            </a:r>
            <a:r>
              <a:rPr lang="fa-IR" sz="2400" b="1" dirty="0">
                <a:cs typeface="B Nazanin" panose="00000400000000000000" pitchFamily="2" charset="-78"/>
              </a:rPr>
              <a:t> قند یا یک </a:t>
            </a:r>
            <a:r>
              <a:rPr lang="fa-IR" sz="2400" b="1" dirty="0" err="1">
                <a:cs typeface="B Nazanin" panose="00000400000000000000" pitchFamily="2" charset="-78"/>
              </a:rPr>
              <a:t>مادۀ</a:t>
            </a:r>
            <a:r>
              <a:rPr lang="fa-IR" sz="2400" b="1" dirty="0">
                <a:cs typeface="B Nazanin" panose="00000400000000000000" pitchFamily="2" charset="-78"/>
              </a:rPr>
              <a:t> غذایی شیرین </a:t>
            </a:r>
            <a:r>
              <a:rPr lang="fa-IR" sz="2400" b="1" dirty="0" err="1">
                <a:cs typeface="B Nazanin" panose="00000400000000000000" pitchFamily="2" charset="-78"/>
              </a:rPr>
              <a:t>بدهيد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اگر بیمار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 بیهوش باشد</a:t>
            </a:r>
            <a:r>
              <a:rPr lang="fa-IR" sz="2400" b="1" dirty="0">
                <a:cs typeface="B Nazanin" panose="00000400000000000000" pitchFamily="2" charset="-78"/>
              </a:rPr>
              <a:t>، </a:t>
            </a:r>
            <a:r>
              <a:rPr lang="fa-IR" sz="2400" b="1" dirty="0" err="1">
                <a:cs typeface="B Nazanin" panose="00000400000000000000" pitchFamily="2" charset="-78"/>
              </a:rPr>
              <a:t>بايد</a:t>
            </a:r>
            <a:r>
              <a:rPr lang="fa-IR" sz="2400" b="1" dirty="0">
                <a:cs typeface="B Nazanin" panose="00000400000000000000" pitchFamily="2" charset="-78"/>
              </a:rPr>
              <a:t>  وی را در </a:t>
            </a:r>
            <a:r>
              <a:rPr lang="fa-IR" sz="2400" b="1" dirty="0" err="1">
                <a:cs typeface="B Nazanin" panose="00000400000000000000" pitchFamily="2" charset="-78"/>
              </a:rPr>
              <a:t>وضعیتي</a:t>
            </a:r>
            <a:r>
              <a:rPr lang="fa-IR" sz="2400" b="1" dirty="0">
                <a:cs typeface="B Nazanin" panose="00000400000000000000" pitchFamily="2" charset="-78"/>
              </a:rPr>
              <a:t> قرار دهید که راه تنفسی او باز باشد . در حالت بیهوشی هیچ </a:t>
            </a:r>
            <a:r>
              <a:rPr lang="fa-IR" sz="2400" b="1" dirty="0" err="1">
                <a:cs typeface="B Nazanin" panose="00000400000000000000" pitchFamily="2" charset="-78"/>
              </a:rPr>
              <a:t>مادۀ</a:t>
            </a:r>
            <a:r>
              <a:rPr lang="fa-IR" sz="2400" b="1" dirty="0">
                <a:cs typeface="B Nazanin" panose="00000400000000000000" pitchFamily="2" charset="-78"/>
              </a:rPr>
              <a:t> غذایی نباید از طریق دهان داده شود و بلافاصله او را به اورژانس انتقال داده و </a:t>
            </a:r>
            <a:r>
              <a:rPr lang="fa-IR" sz="2400" b="1" dirty="0" err="1">
                <a:cs typeface="B Nazanin" panose="00000400000000000000" pitchFamily="2" charset="-78"/>
              </a:rPr>
              <a:t>يا</a:t>
            </a:r>
            <a:r>
              <a:rPr lang="fa-IR" sz="2400" b="1" dirty="0">
                <a:cs typeface="B Nazanin" panose="00000400000000000000" pitchFamily="2" charset="-78"/>
              </a:rPr>
              <a:t> از </a:t>
            </a:r>
            <a:r>
              <a:rPr lang="fa-IR" sz="2400" b="1" dirty="0" err="1">
                <a:cs typeface="B Nazanin" panose="00000400000000000000" pitchFamily="2" charset="-78"/>
              </a:rPr>
              <a:t>مركز</a:t>
            </a:r>
            <a:r>
              <a:rPr lang="fa-IR" sz="2400" b="1" dirty="0">
                <a:cs typeface="B Nazanin" panose="00000400000000000000" pitchFamily="2" charset="-78"/>
              </a:rPr>
              <a:t> اورژانس </a:t>
            </a:r>
            <a:r>
              <a:rPr lang="fa-IR" sz="2400" b="1" dirty="0" err="1">
                <a:cs typeface="B Nazanin" panose="00000400000000000000" pitchFamily="2" charset="-78"/>
              </a:rPr>
              <a:t>كمك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بخواهيد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rmAutofit/>
          </a:bodyPr>
          <a:lstStyle/>
          <a:p>
            <a:pPr algn="r"/>
            <a:r>
              <a:rPr lang="fa-IR" sz="3600" dirty="0" err="1" smtClean="0">
                <a:cs typeface="B Titr" panose="00000700000000000000" pitchFamily="2" charset="-78"/>
              </a:rPr>
              <a:t>هیپرگلیسمی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Nazanin" panose="00000400000000000000" pitchFamily="2" charset="-78"/>
              </a:rPr>
              <a:t>(افزایش قند خون)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تعریف:</a:t>
            </a:r>
          </a:p>
          <a:p>
            <a:pPr marL="109728" indent="0" algn="justLow">
              <a:buNone/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افزايش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قند خون </a:t>
            </a:r>
            <a:r>
              <a:rPr lang="fa-IR" b="1" dirty="0" err="1">
                <a:cs typeface="B Nazanin" panose="00000400000000000000" pitchFamily="2" charset="-78"/>
              </a:rPr>
              <a:t>بيش</a:t>
            </a:r>
            <a:r>
              <a:rPr lang="fa-IR" b="1" dirty="0">
                <a:cs typeface="B Nazanin" panose="00000400000000000000" pitchFamily="2" charset="-78"/>
              </a:rPr>
              <a:t> از 130 </a:t>
            </a:r>
            <a:r>
              <a:rPr lang="fa-IR" b="1" dirty="0" err="1">
                <a:cs typeface="B Nazanin" panose="00000400000000000000" pitchFamily="2" charset="-78"/>
              </a:rPr>
              <a:t>ميلي</a:t>
            </a:r>
            <a:r>
              <a:rPr lang="fa-IR" b="1" dirty="0">
                <a:cs typeface="B Nazanin" panose="00000400000000000000" pitchFamily="2" charset="-78"/>
              </a:rPr>
              <a:t> گرم در </a:t>
            </a:r>
            <a:r>
              <a:rPr lang="fa-IR" b="1" dirty="0" err="1">
                <a:cs typeface="B Nazanin" panose="00000400000000000000" pitchFamily="2" charset="-78"/>
              </a:rPr>
              <a:t>دسي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ليتر</a:t>
            </a:r>
            <a:r>
              <a:rPr lang="fa-IR" b="1" dirty="0">
                <a:cs typeface="B Nazanin" panose="00000400000000000000" pitchFamily="2" charset="-78"/>
              </a:rPr>
              <a:t> در قبل از ناشتا </a:t>
            </a:r>
            <a:r>
              <a:rPr lang="fa-IR" b="1" dirty="0" smtClean="0">
                <a:cs typeface="B Nazanin" panose="00000400000000000000" pitchFamily="2" charset="-78"/>
              </a:rPr>
              <a:t>و </a:t>
            </a:r>
            <a:r>
              <a:rPr lang="fa-IR" b="1" dirty="0" err="1" smtClean="0">
                <a:cs typeface="B Nazanin" panose="00000400000000000000" pitchFamily="2" charset="-78"/>
              </a:rPr>
              <a:t>بيش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از 180 </a:t>
            </a:r>
            <a:r>
              <a:rPr lang="fa-IR" b="1" dirty="0" err="1">
                <a:cs typeface="B Nazanin" panose="00000400000000000000" pitchFamily="2" charset="-78"/>
              </a:rPr>
              <a:t>ميلي</a:t>
            </a:r>
            <a:r>
              <a:rPr lang="fa-IR" b="1" dirty="0">
                <a:cs typeface="B Nazanin" panose="00000400000000000000" pitchFamily="2" charset="-78"/>
              </a:rPr>
              <a:t> گرم، 2 ساعت بعد از </a:t>
            </a:r>
            <a:r>
              <a:rPr lang="fa-IR" b="1" dirty="0" smtClean="0">
                <a:cs typeface="B Nazanin" panose="00000400000000000000" pitchFamily="2" charset="-78"/>
              </a:rPr>
              <a:t>غذاخوردن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علل: </a:t>
            </a:r>
          </a:p>
          <a:p>
            <a:pPr lv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مصرف ناکافی داروهای پایین </a:t>
            </a:r>
            <a:r>
              <a:rPr lang="fa-IR" sz="28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آورندۀ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قند خون </a:t>
            </a: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رعایت رژیم غذایی مناسب</a:t>
            </a:r>
          </a:p>
          <a:p>
            <a:pPr lv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تحرک کافی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6287"/>
            <a:ext cx="8584376" cy="708497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عوارض </a:t>
            </a:r>
            <a:r>
              <a:rPr lang="fa-IR" sz="3600" dirty="0" err="1">
                <a:cs typeface="B Titr" panose="00000700000000000000" pitchFamily="2" charset="-78"/>
              </a:rPr>
              <a:t>قلبي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عروقي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844824"/>
            <a:ext cx="4020760" cy="4783623"/>
          </a:xfrm>
        </p:spPr>
        <p:txBody>
          <a:bodyPr/>
          <a:lstStyle/>
          <a:p>
            <a:pPr marL="466344" indent="-457200">
              <a:buFont typeface="Wingdings" panose="05000000000000000000" pitchFamily="2" charset="2"/>
              <a:buChar char="q"/>
            </a:pP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افزايش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فشارخون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466344" indent="-457200">
              <a:buFont typeface="Wingdings" panose="05000000000000000000" pitchFamily="2" charset="2"/>
              <a:buChar char="q"/>
            </a:pPr>
            <a:r>
              <a:rPr lang="fa-IR" sz="2800" b="1" dirty="0" err="1" smtClean="0">
                <a:cs typeface="B Nazanin" panose="00000400000000000000" pitchFamily="2" charset="-78"/>
              </a:rPr>
              <a:t>افزايش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احتمال </a:t>
            </a:r>
            <a:r>
              <a:rPr lang="fa-IR" sz="2800" b="1" dirty="0" err="1">
                <a:cs typeface="B Nazanin" panose="00000400000000000000" pitchFamily="2" charset="-78"/>
              </a:rPr>
              <a:t>سكته‌هاي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قلبي</a:t>
            </a:r>
            <a:r>
              <a:rPr lang="fa-IR" sz="2800" b="1" dirty="0">
                <a:cs typeface="B Nazanin" panose="00000400000000000000" pitchFamily="2" charset="-78"/>
              </a:rPr>
              <a:t> و </a:t>
            </a:r>
            <a:r>
              <a:rPr lang="fa-IR" sz="2800" b="1" dirty="0" err="1" smtClean="0">
                <a:cs typeface="B Nazanin" panose="00000400000000000000" pitchFamily="2" charset="-78"/>
              </a:rPr>
              <a:t>مغزي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pPr algn="ctr"/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با </a:t>
            </a:r>
            <a:r>
              <a:rPr lang="fa-IR" sz="2800" b="1" dirty="0" err="1">
                <a:solidFill>
                  <a:srgbClr val="C00000"/>
                </a:solidFill>
                <a:cs typeface="B Titr" panose="00000700000000000000" pitchFamily="2" charset="-78"/>
              </a:rPr>
              <a:t>كنترل</a:t>
            </a: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 مطلوب قند خون </a:t>
            </a:r>
            <a:r>
              <a:rPr lang="fa-IR" sz="2800" b="1" dirty="0" err="1">
                <a:solidFill>
                  <a:srgbClr val="C00000"/>
                </a:solidFill>
                <a:cs typeface="B Titr" panose="00000700000000000000" pitchFamily="2" charset="-78"/>
              </a:rPr>
              <a:t>مي</a:t>
            </a: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 توان از بروز </a:t>
            </a:r>
            <a:endParaRPr lang="fa-IR" sz="28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b="1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مشكلات</a:t>
            </a: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rgbClr val="C00000"/>
                </a:solidFill>
                <a:cs typeface="B Titr" panose="00000700000000000000" pitchFamily="2" charset="-78"/>
              </a:rPr>
              <a:t>قلبي</a:t>
            </a: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- </a:t>
            </a:r>
            <a:r>
              <a:rPr lang="fa-IR" sz="2800" b="1" dirty="0" err="1">
                <a:solidFill>
                  <a:srgbClr val="C00000"/>
                </a:solidFill>
                <a:cs typeface="B Titr" panose="00000700000000000000" pitchFamily="2" charset="-78"/>
              </a:rPr>
              <a:t>عروقي</a:t>
            </a: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rgbClr val="C00000"/>
                </a:solidFill>
                <a:cs typeface="B Titr" panose="00000700000000000000" pitchFamily="2" charset="-78"/>
              </a:rPr>
              <a:t>پيشگيري</a:t>
            </a: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rgbClr val="C00000"/>
                </a:solidFill>
                <a:cs typeface="B Titr" panose="00000700000000000000" pitchFamily="2" charset="-78"/>
              </a:rPr>
              <a:t>كرد</a:t>
            </a: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8288" y="2276872"/>
            <a:ext cx="40177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75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عوارض </a:t>
            </a:r>
            <a:r>
              <a:rPr lang="fa-IR" sz="3600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عصبي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معمولا </a:t>
            </a:r>
            <a:r>
              <a:rPr lang="fa-IR" b="1" dirty="0" err="1">
                <a:cs typeface="B Nazanin" panose="00000400000000000000" pitchFamily="2" charset="-78"/>
              </a:rPr>
              <a:t>نيمي</a:t>
            </a:r>
            <a:r>
              <a:rPr lang="fa-IR" b="1" dirty="0">
                <a:cs typeface="B Nazanin" panose="00000400000000000000" pitchFamily="2" charset="-78"/>
              </a:rPr>
              <a:t> از افراد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عارضه رنج </a:t>
            </a:r>
            <a:r>
              <a:rPr lang="fa-IR" b="1" dirty="0" err="1" smtClean="0">
                <a:cs typeface="B Nazanin" panose="00000400000000000000" pitchFamily="2" charset="-78"/>
              </a:rPr>
              <a:t>مي‌برند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مورمورشدن</a:t>
            </a:r>
            <a:r>
              <a:rPr lang="fa-IR" b="1" dirty="0">
                <a:cs typeface="B Nazanin" panose="00000400000000000000" pitchFamily="2" charset="-78"/>
              </a:rPr>
              <a:t>، درد، </a:t>
            </a:r>
            <a:r>
              <a:rPr lang="fa-IR" b="1" dirty="0" err="1">
                <a:cs typeface="B Nazanin" panose="00000400000000000000" pitchFamily="2" charset="-78"/>
              </a:rPr>
              <a:t>بي‌حسي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ضعف در دست و پاها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مشكلات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گوارشي</a:t>
            </a:r>
            <a:r>
              <a:rPr lang="fa-IR" b="1" dirty="0">
                <a:cs typeface="B Nazanin" panose="00000400000000000000" pitchFamily="2" charset="-78"/>
              </a:rPr>
              <a:t> مانند احساس </a:t>
            </a:r>
            <a:r>
              <a:rPr lang="fa-IR" b="1" dirty="0" err="1">
                <a:cs typeface="B Nazanin" panose="00000400000000000000" pitchFamily="2" charset="-78"/>
              </a:rPr>
              <a:t>پري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شكم</a:t>
            </a:r>
            <a:r>
              <a:rPr lang="fa-IR" b="1" dirty="0">
                <a:cs typeface="B Nazanin" panose="00000400000000000000" pitchFamily="2" charset="-78"/>
              </a:rPr>
              <a:t>، تهوع، استفراغ، اسهال و </a:t>
            </a:r>
            <a:r>
              <a:rPr lang="fa-IR" b="1" dirty="0" err="1">
                <a:cs typeface="B Nazanin" panose="00000400000000000000" pitchFamily="2" charset="-78"/>
              </a:rPr>
              <a:t>يبوست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مشكلات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ادراري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مشكلات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جنسي</a:t>
            </a:r>
            <a:r>
              <a:rPr lang="fa-IR" b="1" dirty="0">
                <a:cs typeface="B Nazanin" panose="00000400000000000000" pitchFamily="2" charset="-78"/>
              </a:rPr>
              <a:t> مانند </a:t>
            </a:r>
            <a:r>
              <a:rPr lang="fa-IR" b="1" dirty="0" smtClean="0">
                <a:cs typeface="B Nazanin" panose="00000400000000000000" pitchFamily="2" charset="-78"/>
              </a:rPr>
              <a:t>ناتوانی </a:t>
            </a:r>
            <a:r>
              <a:rPr lang="fa-IR" b="1" dirty="0" err="1">
                <a:cs typeface="B Nazanin" panose="00000400000000000000" pitchFamily="2" charset="-78"/>
              </a:rPr>
              <a:t>جنسي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سرگيجه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غش‌كردن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ازدست‌رفتن</a:t>
            </a:r>
            <a:r>
              <a:rPr lang="fa-IR" b="1" dirty="0">
                <a:cs typeface="B Nazanin" panose="00000400000000000000" pitchFamily="2" charset="-78"/>
              </a:rPr>
              <a:t> حس درد به </a:t>
            </a:r>
            <a:r>
              <a:rPr lang="fa-IR" b="1" dirty="0" err="1">
                <a:cs typeface="B Nazanin" panose="00000400000000000000" pitchFamily="2" charset="-78"/>
              </a:rPr>
              <a:t>طوري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حتي</a:t>
            </a:r>
            <a:r>
              <a:rPr lang="fa-IR" b="1" dirty="0">
                <a:cs typeface="B Nazanin" panose="00000400000000000000" pitchFamily="2" charset="-78"/>
              </a:rPr>
              <a:t> در حملات </a:t>
            </a:r>
            <a:r>
              <a:rPr lang="fa-IR" b="1" dirty="0" err="1">
                <a:cs typeface="B Nazanin" panose="00000400000000000000" pitchFamily="2" charset="-78"/>
              </a:rPr>
              <a:t>قلبي</a:t>
            </a:r>
            <a:r>
              <a:rPr lang="fa-IR" b="1" dirty="0">
                <a:cs typeface="B Nazanin" panose="00000400000000000000" pitchFamily="2" charset="-78"/>
              </a:rPr>
              <a:t> فرد </a:t>
            </a:r>
            <a:r>
              <a:rPr lang="fa-IR" b="1" dirty="0" err="1">
                <a:cs typeface="B Nazanin" panose="00000400000000000000" pitchFamily="2" charset="-78"/>
              </a:rPr>
              <a:t>ممكن</a:t>
            </a:r>
            <a:r>
              <a:rPr lang="fa-IR" b="1" dirty="0">
                <a:cs typeface="B Nazanin" panose="00000400000000000000" pitchFamily="2" charset="-78"/>
              </a:rPr>
              <a:t> است درد را حس </a:t>
            </a:r>
            <a:r>
              <a:rPr lang="fa-IR" b="1" dirty="0" err="1">
                <a:cs typeface="B Nazanin" panose="00000400000000000000" pitchFamily="2" charset="-78"/>
              </a:rPr>
              <a:t>نكند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افزايش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كاهش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تعريق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دوبینی و یا فلج یک طرف صورت 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>
                <a:cs typeface="B Titr" panose="00000700000000000000" pitchFamily="2" charset="-78"/>
              </a:rPr>
              <a:t>عوارض </a:t>
            </a:r>
            <a:r>
              <a:rPr lang="fa-IR" sz="3600" b="1" dirty="0" smtClean="0">
                <a:cs typeface="B Titr" panose="00000700000000000000" pitchFamily="2" charset="-78"/>
              </a:rPr>
              <a:t>کلیوی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عدم کنترل مطلوب </a:t>
            </a:r>
            <a:r>
              <a:rPr lang="fa-IR" b="1" dirty="0" smtClean="0">
                <a:cs typeface="B Nazanin" panose="00000400000000000000" pitchFamily="2" charset="-78"/>
              </a:rPr>
              <a:t>دیابت، </a:t>
            </a:r>
            <a:r>
              <a:rPr lang="fa-IR" b="1" dirty="0">
                <a:cs typeface="B Nazanin" panose="00000400000000000000" pitchFamily="2" charset="-78"/>
              </a:rPr>
              <a:t>احتمال آسیب به </a:t>
            </a:r>
            <a:r>
              <a:rPr lang="fa-IR" b="1" dirty="0" err="1">
                <a:cs typeface="B Nazanin" panose="00000400000000000000" pitchFamily="2" charset="-78"/>
              </a:rPr>
              <a:t>كليه‌ها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افزایش می دهد.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طوری </a:t>
            </a:r>
            <a:r>
              <a:rPr lang="fa-IR" b="1" dirty="0" err="1" smtClean="0">
                <a:cs typeface="B Nazanin" panose="00000400000000000000" pitchFamily="2" charset="-78"/>
              </a:rPr>
              <a:t>كه</a:t>
            </a:r>
            <a:r>
              <a:rPr lang="fa-IR" b="1" dirty="0" smtClean="0">
                <a:cs typeface="B Nazanin" panose="00000400000000000000" pitchFamily="2" charset="-78"/>
              </a:rPr>
              <a:t> کلیه </a:t>
            </a:r>
            <a:r>
              <a:rPr lang="fa-IR" b="1" dirty="0">
                <a:cs typeface="B Nazanin" panose="00000400000000000000" pitchFamily="2" charset="-78"/>
              </a:rPr>
              <a:t>قادر به </a:t>
            </a:r>
            <a:r>
              <a:rPr lang="fa-IR" b="1" dirty="0" err="1">
                <a:cs typeface="B Nazanin" panose="00000400000000000000" pitchFamily="2" charset="-78"/>
              </a:rPr>
              <a:t>تصفيه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كامل</a:t>
            </a:r>
            <a:r>
              <a:rPr lang="fa-IR" b="1" dirty="0">
                <a:cs typeface="B Nazanin" panose="00000400000000000000" pitchFamily="2" charset="-78"/>
              </a:rPr>
              <a:t> خون نبوده و مواد </a:t>
            </a:r>
            <a:r>
              <a:rPr lang="fa-IR" b="1" dirty="0" err="1">
                <a:cs typeface="B Nazanin" panose="00000400000000000000" pitchFamily="2" charset="-78"/>
              </a:rPr>
              <a:t>زايد</a:t>
            </a:r>
            <a:r>
              <a:rPr lang="fa-IR" b="1" dirty="0">
                <a:cs typeface="B Nazanin" panose="00000400000000000000" pitchFamily="2" charset="-78"/>
              </a:rPr>
              <a:t> در بدن تجمع </a:t>
            </a:r>
            <a:r>
              <a:rPr lang="fa-IR" b="1" dirty="0" err="1">
                <a:cs typeface="B Nazanin" panose="00000400000000000000" pitchFamily="2" charset="-78"/>
              </a:rPr>
              <a:t>پيدا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مي‌كنند</a:t>
            </a:r>
            <a:r>
              <a:rPr lang="fa-IR" b="1" dirty="0">
                <a:cs typeface="B Nazanin" panose="00000400000000000000" pitchFamily="2" charset="-78"/>
              </a:rPr>
              <a:t> و در صورت عدم درمان مناسب، </a:t>
            </a:r>
            <a:r>
              <a:rPr lang="fa-IR" b="1" dirty="0" err="1">
                <a:cs typeface="B Nazanin" panose="00000400000000000000" pitchFamily="2" charset="-78"/>
              </a:rPr>
              <a:t>كليه‌ها</a:t>
            </a:r>
            <a:r>
              <a:rPr lang="fa-IR" b="1" dirty="0">
                <a:cs typeface="B Nazanin" panose="00000400000000000000" pitchFamily="2" charset="-78"/>
              </a:rPr>
              <a:t> به سمت </a:t>
            </a:r>
            <a:r>
              <a:rPr lang="fa-IR" b="1" dirty="0" err="1">
                <a:solidFill>
                  <a:srgbClr val="C00000"/>
                </a:solidFill>
                <a:cs typeface="B Nazanin" panose="00000400000000000000" pitchFamily="2" charset="-78"/>
              </a:rPr>
              <a:t>نارسايي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پيش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مي‌روند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حتي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ممكن</a:t>
            </a:r>
            <a:r>
              <a:rPr lang="fa-IR" b="1" dirty="0">
                <a:cs typeface="B Nazanin" panose="00000400000000000000" pitchFamily="2" charset="-78"/>
              </a:rPr>
              <a:t> است </a:t>
            </a:r>
            <a:r>
              <a:rPr lang="fa-IR" b="1" dirty="0" err="1">
                <a:cs typeface="B Nazanin" panose="00000400000000000000" pitchFamily="2" charset="-78"/>
              </a:rPr>
              <a:t>نياز</a:t>
            </a:r>
            <a:r>
              <a:rPr lang="fa-IR" b="1" dirty="0">
                <a:cs typeface="B Nazanin" panose="00000400000000000000" pitchFamily="2" charset="-78"/>
              </a:rPr>
              <a:t> به </a:t>
            </a:r>
            <a:r>
              <a:rPr lang="fa-IR" b="1" dirty="0" err="1">
                <a:solidFill>
                  <a:srgbClr val="C00000"/>
                </a:solidFill>
                <a:cs typeface="B Nazanin" panose="00000400000000000000" pitchFamily="2" charset="-78"/>
              </a:rPr>
              <a:t>دياليز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rgbClr val="C00000"/>
                </a:solidFill>
                <a:cs typeface="B Nazanin" panose="00000400000000000000" pitchFamily="2" charset="-78"/>
              </a:rPr>
              <a:t>پيوند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 کلیه </a:t>
            </a:r>
            <a:r>
              <a:rPr lang="fa-IR" b="1" dirty="0">
                <a:cs typeface="B Nazanin" panose="00000400000000000000" pitchFamily="2" charset="-78"/>
              </a:rPr>
              <a:t>ایجاد شود.</a:t>
            </a:r>
            <a:endParaRPr lang="en-US" b="1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ميزان</a:t>
            </a:r>
            <a:r>
              <a:rPr lang="fa-IR" b="1" dirty="0">
                <a:cs typeface="B Nazanin" panose="00000400000000000000" pitchFamily="2" charset="-78"/>
              </a:rPr>
              <a:t> قند خون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فشارخون</a:t>
            </a:r>
            <a:r>
              <a:rPr lang="fa-IR" b="1" dirty="0" smtClean="0">
                <a:cs typeface="B Nazanin" panose="00000400000000000000" pitchFamily="2" charset="-78"/>
              </a:rPr>
              <a:t> و </a:t>
            </a:r>
            <a:r>
              <a:rPr lang="fa-IR" b="1" dirty="0" err="1" smtClean="0">
                <a:cs typeface="B Nazanin" panose="00000400000000000000" pitchFamily="2" charset="-78"/>
              </a:rPr>
              <a:t>ژنتيك</a:t>
            </a:r>
            <a:r>
              <a:rPr lang="fa-IR" b="1" dirty="0" smtClean="0">
                <a:cs typeface="B Nazanin" panose="00000400000000000000" pitchFamily="2" charset="-78"/>
              </a:rPr>
              <a:t> در </a:t>
            </a:r>
            <a:r>
              <a:rPr lang="fa-IR" b="1" dirty="0">
                <a:cs typeface="B Nazanin" panose="00000400000000000000" pitchFamily="2" charset="-78"/>
              </a:rPr>
              <a:t>بروز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عارضه موثر هستند.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هرچه </a:t>
            </a:r>
            <a:r>
              <a:rPr lang="fa-IR" b="1" dirty="0" err="1">
                <a:cs typeface="B Nazanin" panose="00000400000000000000" pitchFamily="2" charset="-78"/>
              </a:rPr>
              <a:t>كنترل</a:t>
            </a:r>
            <a:r>
              <a:rPr lang="fa-IR" b="1" dirty="0">
                <a:cs typeface="B Nazanin" panose="00000400000000000000" pitchFamily="2" charset="-78"/>
              </a:rPr>
              <a:t> قند و فشار خون بهتر باشد، احتمال بروز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عارضه </a:t>
            </a:r>
            <a:r>
              <a:rPr lang="fa-IR" b="1" dirty="0" err="1">
                <a:cs typeface="B Nazanin" panose="00000400000000000000" pitchFamily="2" charset="-78"/>
              </a:rPr>
              <a:t>كم</a:t>
            </a:r>
            <a:r>
              <a:rPr lang="fa-IR" b="1" dirty="0">
                <a:cs typeface="B Nazanin" panose="00000400000000000000" pitchFamily="2" charset="-78"/>
              </a:rPr>
              <a:t> تر </a:t>
            </a:r>
            <a:r>
              <a:rPr lang="fa-IR" b="1" dirty="0" err="1" smtClean="0">
                <a:cs typeface="B Nazanin" panose="00000400000000000000" pitchFamily="2" charset="-78"/>
              </a:rPr>
              <a:t>مي‌شود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نشانه‌ها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علايم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عارضه </a:t>
            </a:r>
            <a:r>
              <a:rPr lang="fa-IR" b="1" dirty="0" err="1">
                <a:cs typeface="B Nazanin" panose="00000400000000000000" pitchFamily="2" charset="-78"/>
              </a:rPr>
              <a:t>خيلي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دير</a:t>
            </a:r>
            <a:r>
              <a:rPr lang="fa-IR" b="1" dirty="0">
                <a:cs typeface="B Nazanin" panose="00000400000000000000" pitchFamily="2" charset="-78"/>
              </a:rPr>
              <a:t> خود را نشان </a:t>
            </a:r>
            <a:r>
              <a:rPr lang="fa-IR" b="1" dirty="0" err="1">
                <a:cs typeface="B Nazanin" panose="00000400000000000000" pitchFamily="2" charset="-78"/>
              </a:rPr>
              <a:t>مي‌دهند</a:t>
            </a:r>
            <a:r>
              <a:rPr lang="fa-IR" b="1" dirty="0">
                <a:cs typeface="B Nazanin" panose="00000400000000000000" pitchFamily="2" charset="-78"/>
              </a:rPr>
              <a:t> و گاه </a:t>
            </a:r>
            <a:r>
              <a:rPr lang="fa-IR" b="1" dirty="0" err="1">
                <a:cs typeface="B Nazanin" panose="00000400000000000000" pitchFamily="2" charset="-78"/>
              </a:rPr>
              <a:t>خيلي</a:t>
            </a:r>
            <a:r>
              <a:rPr lang="fa-IR" b="1" dirty="0">
                <a:cs typeface="B Nazanin" panose="00000400000000000000" pitchFamily="2" charset="-78"/>
              </a:rPr>
              <a:t> هم </a:t>
            </a:r>
            <a:r>
              <a:rPr lang="fa-IR" b="1" dirty="0" err="1">
                <a:cs typeface="B Nazanin" panose="00000400000000000000" pitchFamily="2" charset="-78"/>
              </a:rPr>
              <a:t>اختصاصي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نيستند</a:t>
            </a:r>
            <a:r>
              <a:rPr lang="fa-IR" b="1" dirty="0">
                <a:cs typeface="B Nazanin" panose="00000400000000000000" pitchFamily="2" charset="-78"/>
              </a:rPr>
              <a:t>؛ مانند ورم کردن پاها و زیر چشم ها، به اختلال شدید خواب، </a:t>
            </a:r>
            <a:r>
              <a:rPr lang="fa-IR" b="1" dirty="0" err="1">
                <a:cs typeface="B Nazanin" panose="00000400000000000000" pitchFamily="2" charset="-78"/>
              </a:rPr>
              <a:t>کم‌اشتهايي</a:t>
            </a:r>
            <a:r>
              <a:rPr lang="fa-IR" b="1" dirty="0">
                <a:cs typeface="B Nazanin" panose="00000400000000000000" pitchFamily="2" charset="-78"/>
              </a:rPr>
              <a:t>، احساس </a:t>
            </a:r>
            <a:r>
              <a:rPr lang="fa-IR" b="1" dirty="0" err="1">
                <a:cs typeface="B Nazanin" panose="00000400000000000000" pitchFamily="2" charset="-78"/>
              </a:rPr>
              <a:t>ناراحتي</a:t>
            </a:r>
            <a:r>
              <a:rPr lang="fa-IR" b="1" dirty="0">
                <a:cs typeface="B Nazanin" panose="00000400000000000000" pitchFamily="2" charset="-78"/>
              </a:rPr>
              <a:t> در معده و ضعف و اختلال </a:t>
            </a:r>
            <a:r>
              <a:rPr lang="fa-IR" b="1" dirty="0" err="1">
                <a:cs typeface="B Nazanin" panose="00000400000000000000" pitchFamily="2" charset="-78"/>
              </a:rPr>
              <a:t>تمركز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err="1">
                <a:cs typeface="B Titr" panose="00000700000000000000" pitchFamily="2" charset="-78"/>
              </a:rPr>
              <a:t>مشكلات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600" b="1" dirty="0" err="1">
                <a:cs typeface="B Titr" panose="00000700000000000000" pitchFamily="2" charset="-78"/>
              </a:rPr>
              <a:t>چشمي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به عروق صدمه </a:t>
            </a:r>
            <a:r>
              <a:rPr lang="fa-IR" b="1" dirty="0" err="1">
                <a:cs typeface="B Nazanin" panose="00000400000000000000" pitchFamily="2" charset="-78"/>
              </a:rPr>
              <a:t>مي‌زند</a:t>
            </a:r>
            <a:r>
              <a:rPr lang="fa-IR" b="1" dirty="0">
                <a:cs typeface="B Nazanin" panose="00000400000000000000" pitchFamily="2" charset="-78"/>
              </a:rPr>
              <a:t> و عروق </a:t>
            </a:r>
            <a:r>
              <a:rPr lang="fa-IR" b="1" dirty="0" err="1">
                <a:cs typeface="B Nazanin" panose="00000400000000000000" pitchFamily="2" charset="-78"/>
              </a:rPr>
              <a:t>چشمي</a:t>
            </a:r>
            <a:r>
              <a:rPr lang="fa-IR" b="1" dirty="0">
                <a:cs typeface="B Nazanin" panose="00000400000000000000" pitchFamily="2" charset="-78"/>
              </a:rPr>
              <a:t> هم از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قاعده </a:t>
            </a:r>
            <a:r>
              <a:rPr lang="fa-IR" b="1" dirty="0" smtClean="0">
                <a:cs typeface="B Nazanin" panose="00000400000000000000" pitchFamily="2" charset="-78"/>
              </a:rPr>
              <a:t>مستثنی </a:t>
            </a:r>
            <a:r>
              <a:rPr lang="fa-IR" b="1" dirty="0" err="1" smtClean="0">
                <a:cs typeface="B Nazanin" panose="00000400000000000000" pitchFamily="2" charset="-78"/>
              </a:rPr>
              <a:t>نيستند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آب ‌</a:t>
            </a:r>
            <a:r>
              <a:rPr lang="fa-IR" b="1" dirty="0" err="1" smtClean="0">
                <a:cs typeface="B Nazanin" panose="00000400000000000000" pitchFamily="2" charset="-78"/>
              </a:rPr>
              <a:t>سياه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( گلوکوم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آب‌مرواريد</a:t>
            </a:r>
            <a:r>
              <a:rPr lang="fa-IR" b="1" dirty="0" smtClean="0">
                <a:cs typeface="B Nazanin" panose="00000400000000000000" pitchFamily="2" charset="-78"/>
              </a:rPr>
              <a:t> (</a:t>
            </a:r>
            <a:r>
              <a:rPr lang="fa-IR" b="1" dirty="0" err="1" smtClean="0">
                <a:cs typeface="B Nazanin" panose="00000400000000000000" pitchFamily="2" charset="-78"/>
              </a:rPr>
              <a:t>كدورت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عدسي</a:t>
            </a:r>
            <a:r>
              <a:rPr lang="fa-IR" b="1" dirty="0">
                <a:cs typeface="B Nazanin" panose="00000400000000000000" pitchFamily="2" charset="-78"/>
              </a:rPr>
              <a:t>)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اختلالات عروقی شبکیه (</a:t>
            </a:r>
            <a:r>
              <a:rPr lang="fa-IR" b="1" dirty="0" err="1">
                <a:cs typeface="B Nazanin" panose="00000400000000000000" pitchFamily="2" charset="-78"/>
              </a:rPr>
              <a:t>رتینوپاتی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خونریزی </a:t>
            </a:r>
            <a:r>
              <a:rPr lang="fa-IR" b="1" dirty="0">
                <a:cs typeface="B Nazanin" panose="00000400000000000000" pitchFamily="2" charset="-78"/>
              </a:rPr>
              <a:t>در شبکیه چشم 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حتی کم بینایی و نابینایی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2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err="1">
                <a:cs typeface="B Titr" panose="00000700000000000000" pitchFamily="2" charset="-78"/>
              </a:rPr>
              <a:t>مشكلات</a:t>
            </a:r>
            <a:r>
              <a:rPr lang="fa-IR" sz="3600" dirty="0">
                <a:cs typeface="B Titr" panose="00000700000000000000" pitchFamily="2" charset="-78"/>
              </a:rPr>
              <a:t> اندام </a:t>
            </a:r>
            <a:r>
              <a:rPr lang="fa-IR" sz="3600" dirty="0" err="1">
                <a:cs typeface="B Titr" panose="00000700000000000000" pitchFamily="2" charset="-78"/>
              </a:rPr>
              <a:t>تحتاني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2564904"/>
            <a:ext cx="4125526" cy="30963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146587"/>
          </a:xfrm>
        </p:spPr>
        <p:txBody>
          <a:bodyPr/>
          <a:lstStyle/>
          <a:p>
            <a:r>
              <a:rPr lang="fa-IR" sz="2800" b="1" dirty="0" err="1">
                <a:cs typeface="B Nazanin" panose="00000400000000000000" pitchFamily="2" charset="-78"/>
              </a:rPr>
              <a:t>مشكلات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عروقی </a:t>
            </a:r>
            <a:r>
              <a:rPr lang="fa-IR" sz="2800" b="1" dirty="0">
                <a:cs typeface="B Nazanin" panose="00000400000000000000" pitchFamily="2" charset="-78"/>
              </a:rPr>
              <a:t>در پا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كاهش</a:t>
            </a:r>
            <a:r>
              <a:rPr lang="fa-IR" sz="2800" b="1" dirty="0" smtClean="0">
                <a:cs typeface="B Nazanin" panose="00000400000000000000" pitchFamily="2" charset="-78"/>
              </a:rPr>
              <a:t> عصبی و حسی </a:t>
            </a:r>
            <a:r>
              <a:rPr lang="fa-IR" sz="2800" b="1" dirty="0">
                <a:cs typeface="B Nazanin" panose="00000400000000000000" pitchFamily="2" charset="-78"/>
              </a:rPr>
              <a:t>در پا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در </a:t>
            </a:r>
            <a:r>
              <a:rPr lang="fa-IR" sz="2800" b="1" dirty="0" err="1" smtClean="0">
                <a:cs typeface="B Nazanin" panose="00000400000000000000" pitchFamily="2" charset="-78"/>
              </a:rPr>
              <a:t>معرص</a:t>
            </a:r>
            <a:r>
              <a:rPr lang="fa-IR" sz="2800" b="1" dirty="0" smtClean="0">
                <a:cs typeface="B Nazanin" panose="00000400000000000000" pitchFamily="2" charset="-78"/>
              </a:rPr>
              <a:t> آسیب قرار گرفتن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تغییر شکل ظاهری پاها</a:t>
            </a:r>
          </a:p>
          <a:p>
            <a:r>
              <a:rPr lang="fa-IR" sz="2800" b="1" dirty="0" err="1">
                <a:cs typeface="B Nazanin" panose="00000400000000000000" pitchFamily="2" charset="-78"/>
              </a:rPr>
              <a:t>خشك</a:t>
            </a:r>
            <a:r>
              <a:rPr lang="fa-IR" sz="2800" b="1" dirty="0">
                <a:cs typeface="B Nazanin" panose="00000400000000000000" pitchFamily="2" charset="-78"/>
              </a:rPr>
              <a:t> شدن و </a:t>
            </a:r>
            <a:r>
              <a:rPr lang="fa-IR" sz="2800" b="1" dirty="0" err="1">
                <a:cs typeface="B Nazanin" panose="00000400000000000000" pitchFamily="2" charset="-78"/>
              </a:rPr>
              <a:t>ترك‌خوردگي</a:t>
            </a:r>
            <a:r>
              <a:rPr lang="fa-IR" sz="2800" b="1" dirty="0">
                <a:cs typeface="B Nazanin" panose="00000400000000000000" pitchFamily="2" charset="-78"/>
              </a:rPr>
              <a:t> پوست پا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>
                <a:cs typeface="B Nazanin" panose="00000400000000000000" pitchFamily="2" charset="-78"/>
              </a:rPr>
              <a:t>بروز </a:t>
            </a:r>
            <a:r>
              <a:rPr lang="fa-IR" sz="2800" b="1" dirty="0" err="1">
                <a:cs typeface="B Nazanin" panose="00000400000000000000" pitchFamily="2" charset="-78"/>
              </a:rPr>
              <a:t>زخم‌ها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گانگرن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قطع اندام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برنامه کشوری پیشگیری و کنترل بیماری دیابت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280920" cy="1968624"/>
          </a:xfrm>
        </p:spPr>
        <p:txBody>
          <a:bodyPr/>
          <a:lstStyle/>
          <a:p>
            <a:pPr algn="ctr"/>
            <a:r>
              <a:rPr lang="fa-IR" sz="1800" dirty="0" smtClean="0">
                <a:cs typeface="B Titr" pitchFamily="2" charset="-78"/>
              </a:rPr>
              <a:t>واحد </a:t>
            </a:r>
            <a:r>
              <a:rPr lang="fa-IR" sz="1800" dirty="0" smtClean="0">
                <a:cs typeface="B Titr" pitchFamily="2" charset="-78"/>
              </a:rPr>
              <a:t>مدیریت بیماری های غیرواگیر</a:t>
            </a:r>
          </a:p>
          <a:p>
            <a:pPr algn="ctr"/>
            <a:r>
              <a:rPr lang="fa-IR" sz="1800" dirty="0" smtClean="0">
                <a:cs typeface="B Titr" pitchFamily="2" charset="-78"/>
              </a:rPr>
              <a:t>اداره غدد و متابولیک</a:t>
            </a:r>
          </a:p>
          <a:p>
            <a:pPr algn="r">
              <a:buFont typeface="Wingdings" pitchFamily="2" charset="2"/>
              <a:buChar char="v"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12172" y="2060848"/>
            <a:ext cx="84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دستورالعمل ویژه کارشناس مراقب سلامت</a:t>
            </a:r>
            <a:endParaRPr lang="en-US" sz="32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2780928"/>
            <a:ext cx="5490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مدیریت بیماری دیابت</a:t>
            </a:r>
            <a:endParaRPr lang="en-US" sz="54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8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مدیریت بیماری دیابت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مدیریت انواع بیماری دیابت بر چند محور استوار </a:t>
            </a:r>
            <a:r>
              <a:rPr lang="fa-IR" b="1" dirty="0" smtClean="0">
                <a:cs typeface="B Nazanin" panose="00000400000000000000" pitchFamily="2" charset="-78"/>
              </a:rPr>
              <a:t>است:</a:t>
            </a:r>
          </a:p>
          <a:p>
            <a:pPr lvl="1" algn="justLow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اصلاح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روش زندگی </a:t>
            </a:r>
            <a:endParaRPr lang="fa-IR" sz="2800" b="1" dirty="0" smtClean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1" algn="justLow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درمان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های 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دارویی</a:t>
            </a:r>
          </a:p>
          <a:p>
            <a:pPr marL="411480" lvl="1" indent="0" algn="justLow">
              <a:buNone/>
            </a:pP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Titr" panose="00000700000000000000" pitchFamily="2" charset="-78"/>
              </a:rPr>
              <a:t>تیم دیابت: </a:t>
            </a:r>
            <a:r>
              <a:rPr lang="fa-IR" b="1" dirty="0" smtClean="0">
                <a:cs typeface="B Nazanin" panose="00000400000000000000" pitchFamily="2" charset="-78"/>
              </a:rPr>
              <a:t>متشکل از پزشک، پرستار، مراقب سلامت و یا بهورز، کارشناس تغذیه و خود بیمار</a:t>
            </a:r>
          </a:p>
          <a:p>
            <a:pPr marL="109728" indent="0" algn="justLow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b="1" dirty="0" err="1" smtClean="0">
                <a:cs typeface="B Titr" panose="00000700000000000000" pitchFamily="2" charset="-78"/>
              </a:rPr>
              <a:t>خودمراقبتی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یکی از محورهای مهم کنترل و پیشگیری از عوارض بیماری دیابت است.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4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72008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>
                <a:cs typeface="B Titr" panose="00000700000000000000" pitchFamily="2" charset="-78"/>
              </a:rPr>
              <a:t>مدیریت بیماری دیابت بارداری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563888" y="1729619"/>
            <a:ext cx="4752528" cy="4617720"/>
          </a:xfrm>
        </p:spPr>
        <p:txBody>
          <a:bodyPr>
            <a:normAutofit/>
          </a:bodyPr>
          <a:lstStyle/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b="1" dirty="0">
                <a:cs typeface="B Nazanin" panose="00000400000000000000" pitchFamily="2" charset="-78"/>
              </a:rPr>
              <a:t>رژیم </a:t>
            </a:r>
            <a:r>
              <a:rPr lang="fa-IR" sz="2800" b="1" dirty="0" err="1">
                <a:cs typeface="B Nazanin" panose="00000400000000000000" pitchFamily="2" charset="-78"/>
              </a:rPr>
              <a:t>غذايي</a:t>
            </a:r>
            <a:r>
              <a:rPr lang="fa-IR" sz="2800" b="1" dirty="0">
                <a:cs typeface="B Nazanin" panose="00000400000000000000" pitchFamily="2" charset="-78"/>
              </a:rPr>
              <a:t> مناسب </a:t>
            </a:r>
          </a:p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b="1" dirty="0" err="1">
                <a:cs typeface="B Nazanin" panose="00000400000000000000" pitchFamily="2" charset="-78"/>
              </a:rPr>
              <a:t>فعاليت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بدني</a:t>
            </a:r>
            <a:r>
              <a:rPr lang="fa-IR" sz="2800" b="1" dirty="0">
                <a:cs typeface="B Nazanin" panose="00000400000000000000" pitchFamily="2" charset="-78"/>
              </a:rPr>
              <a:t> مناسب</a:t>
            </a:r>
          </a:p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b="1" dirty="0" err="1">
                <a:cs typeface="B Nazanin" panose="00000400000000000000" pitchFamily="2" charset="-78"/>
              </a:rPr>
              <a:t>انسولين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درماني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</a:p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b="1" dirty="0">
                <a:cs typeface="B Nazanin" panose="00000400000000000000" pitchFamily="2" charset="-78"/>
              </a:rPr>
              <a:t>اندازه </a:t>
            </a:r>
            <a:r>
              <a:rPr lang="fa-IR" sz="2800" b="1" dirty="0" err="1">
                <a:cs typeface="B Nazanin" panose="00000400000000000000" pitchFamily="2" charset="-78"/>
              </a:rPr>
              <a:t>گيري</a:t>
            </a:r>
            <a:r>
              <a:rPr lang="fa-IR" sz="2800" b="1" dirty="0">
                <a:cs typeface="B Nazanin" panose="00000400000000000000" pitchFamily="2" charset="-78"/>
              </a:rPr>
              <a:t> قند خون در منزل با </a:t>
            </a:r>
            <a:r>
              <a:rPr lang="fa-IR" sz="2800" b="1" dirty="0" err="1">
                <a:cs typeface="B Nazanin" panose="00000400000000000000" pitchFamily="2" charset="-78"/>
              </a:rPr>
              <a:t>گلوكومتر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</a:p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dirty="0">
                <a:cs typeface="B Nazanin" panose="00000400000000000000" pitchFamily="2" charset="-78"/>
              </a:rPr>
              <a:t>(قبل از صبحانه و 2 ساعت بعد از مصرف غذا در وعده </a:t>
            </a:r>
            <a:r>
              <a:rPr lang="fa-IR" sz="2800" dirty="0" err="1">
                <a:cs typeface="B Nazanin" panose="00000400000000000000" pitchFamily="2" charset="-78"/>
              </a:rPr>
              <a:t>هاي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اصلي</a:t>
            </a:r>
            <a:r>
              <a:rPr lang="fa-IR" sz="2800" dirty="0">
                <a:cs typeface="B Nazanin" panose="00000400000000000000" pitchFamily="2" charset="-78"/>
              </a:rPr>
              <a:t> و در </a:t>
            </a:r>
            <a:r>
              <a:rPr lang="fa-IR" sz="2800" dirty="0" err="1">
                <a:cs typeface="B Nazanin" panose="00000400000000000000" pitchFamily="2" charset="-78"/>
              </a:rPr>
              <a:t>بعضي</a:t>
            </a:r>
            <a:r>
              <a:rPr lang="fa-IR" sz="2800" dirty="0">
                <a:cs typeface="B Nazanin" panose="00000400000000000000" pitchFamily="2" charset="-78"/>
              </a:rPr>
              <a:t> از موارد قبل از خواب )</a:t>
            </a:r>
          </a:p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b="1" dirty="0">
                <a:cs typeface="B Nazanin" panose="00000400000000000000" pitchFamily="2" charset="-78"/>
              </a:rPr>
              <a:t>بررسی سلامت جنین</a:t>
            </a:r>
          </a:p>
          <a:p>
            <a:pPr marL="466344" indent="-457200" algn="justLow">
              <a:buFont typeface="Wingdings" panose="05000000000000000000" pitchFamily="2" charset="2"/>
              <a:buChar char="v"/>
            </a:pPr>
            <a:r>
              <a:rPr lang="fa-IR" sz="2800" b="1" dirty="0">
                <a:cs typeface="B Nazanin" panose="00000400000000000000" pitchFamily="2" charset="-78"/>
              </a:rPr>
              <a:t>اندازه </a:t>
            </a:r>
            <a:r>
              <a:rPr lang="fa-IR" sz="2800" b="1" dirty="0" err="1">
                <a:cs typeface="B Nazanin" panose="00000400000000000000" pitchFamily="2" charset="-78"/>
              </a:rPr>
              <a:t>گيري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فشارخون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2420888"/>
            <a:ext cx="2977303" cy="28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6" y="620688"/>
            <a:ext cx="8229600" cy="648072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err="1">
                <a:cs typeface="B Titr" panose="00000700000000000000" pitchFamily="2" charset="-78"/>
              </a:rPr>
              <a:t>مديريت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ديابت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 smtClean="0">
                <a:cs typeface="B Titr" panose="00000700000000000000" pitchFamily="2" charset="-78"/>
              </a:rPr>
              <a:t>بارداري</a:t>
            </a:r>
            <a:r>
              <a:rPr lang="fa-IR" sz="3600" dirty="0" smtClean="0">
                <a:cs typeface="B Titr" panose="00000700000000000000" pitchFamily="2" charset="-78"/>
              </a:rPr>
              <a:t>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lvl="0"/>
            <a:r>
              <a:rPr lang="fa-IR" b="1" dirty="0" smtClean="0">
                <a:cs typeface="B Nazanin" panose="00000400000000000000" pitchFamily="2" charset="-78"/>
              </a:rPr>
              <a:t>موارد زیر برای زن </a:t>
            </a:r>
            <a:r>
              <a:rPr lang="fa-IR" b="1" dirty="0">
                <a:cs typeface="B Nazanin" panose="00000400000000000000" pitchFamily="2" charset="-78"/>
              </a:rPr>
              <a:t>مبتلا به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بارداري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اورژانس است:</a:t>
            </a:r>
            <a:endParaRPr lang="en-US" b="1" dirty="0">
              <a:cs typeface="B Nazanin" panose="00000400000000000000" pitchFamily="2" charset="-78"/>
            </a:endParaRPr>
          </a:p>
          <a:p>
            <a:pPr lvl="1"/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شدن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تحرك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يا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عدم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تحرك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جنين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اختلال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ديد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تشنگي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بيش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از حد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تهوع و استفراغ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هرگونه آب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ريزش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لكه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بيني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خونريزي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err="1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واژينال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lvl="0"/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6 هفته پس از </a:t>
            </a:r>
            <a:r>
              <a:rPr lang="fa-IR" b="1" dirty="0" err="1">
                <a:cs typeface="B Nazanin" panose="00000400000000000000" pitchFamily="2" charset="-78"/>
              </a:rPr>
              <a:t>زايمان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fa-IR" dirty="0" err="1">
                <a:cs typeface="B Nazanin" panose="00000400000000000000" pitchFamily="2" charset="-78"/>
              </a:rPr>
              <a:t>درآمدن</a:t>
            </a:r>
            <a:r>
              <a:rPr lang="fa-IR" dirty="0">
                <a:cs typeface="B Nazanin" panose="00000400000000000000" pitchFamily="2" charset="-78"/>
              </a:rPr>
              <a:t> از چله) </a:t>
            </a:r>
            <a:r>
              <a:rPr lang="fa-IR" b="1" dirty="0">
                <a:cs typeface="B Nazanin" panose="00000400000000000000" pitchFamily="2" charset="-78"/>
              </a:rPr>
              <a:t>از نظر قند خون و ابتلا به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مورد </a:t>
            </a:r>
            <a:r>
              <a:rPr lang="fa-IR" b="1" dirty="0" err="1">
                <a:cs typeface="B Nazanin" panose="00000400000000000000" pitchFamily="2" charset="-78"/>
              </a:rPr>
              <a:t>بررسي</a:t>
            </a:r>
            <a:r>
              <a:rPr lang="fa-IR" b="1" dirty="0">
                <a:cs typeface="B Nazanin" panose="00000400000000000000" pitchFamily="2" charset="-78"/>
              </a:rPr>
              <a:t> قرار </a:t>
            </a:r>
            <a:r>
              <a:rPr lang="fa-IR" b="1" dirty="0" err="1">
                <a:cs typeface="B Nazanin" panose="00000400000000000000" pitchFamily="2" charset="-78"/>
              </a:rPr>
              <a:t>گيرند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err="1" smtClean="0">
                <a:cs typeface="B Nazanin" panose="00000400000000000000" pitchFamily="2" charset="-78"/>
              </a:rPr>
              <a:t>براي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پيشگيري</a:t>
            </a:r>
            <a:r>
              <a:rPr lang="fa-IR" b="1" dirty="0">
                <a:cs typeface="B Nazanin" panose="00000400000000000000" pitchFamily="2" charset="-78"/>
              </a:rPr>
              <a:t> از بروز </a:t>
            </a:r>
            <a:r>
              <a:rPr lang="fa-IR" b="1" dirty="0" err="1" smtClean="0">
                <a:cs typeface="B Nazanin" panose="00000400000000000000" pitchFamily="2" charset="-78"/>
              </a:rPr>
              <a:t>ديابت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(بعد از زایمان در این زنان)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رژيم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غذايي</a:t>
            </a:r>
            <a:r>
              <a:rPr lang="fa-IR" b="1" dirty="0">
                <a:cs typeface="B Nazanin" panose="00000400000000000000" pitchFamily="2" charset="-78"/>
              </a:rPr>
              <a:t> سالم را </a:t>
            </a:r>
            <a:r>
              <a:rPr lang="fa-IR" b="1" dirty="0" err="1">
                <a:cs typeface="B Nazanin" panose="00000400000000000000" pitchFamily="2" charset="-78"/>
              </a:rPr>
              <a:t>رعايت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كنند</a:t>
            </a:r>
            <a:r>
              <a:rPr lang="fa-IR" b="1" dirty="0">
                <a:cs typeface="B Nazanin" panose="00000400000000000000" pitchFamily="2" charset="-78"/>
              </a:rPr>
              <a:t>، وزن </a:t>
            </a:r>
            <a:r>
              <a:rPr lang="fa-IR" b="1" dirty="0" err="1">
                <a:cs typeface="B Nazanin" panose="00000400000000000000" pitchFamily="2" charset="-78"/>
              </a:rPr>
              <a:t>ايده</a:t>
            </a:r>
            <a:r>
              <a:rPr lang="fa-IR" b="1" dirty="0">
                <a:cs typeface="B Nazanin" panose="00000400000000000000" pitchFamily="2" charset="-78"/>
              </a:rPr>
              <a:t> آل داشته باشند و </a:t>
            </a:r>
            <a:r>
              <a:rPr lang="fa-IR" b="1" dirty="0" err="1">
                <a:cs typeface="B Nazanin" panose="00000400000000000000" pitchFamily="2" charset="-78"/>
              </a:rPr>
              <a:t>فعاليت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بدني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كافي</a:t>
            </a:r>
            <a:r>
              <a:rPr lang="fa-IR" b="1" dirty="0">
                <a:cs typeface="B Nazanin" panose="00000400000000000000" pitchFamily="2" charset="-78"/>
              </a:rPr>
              <a:t> انجام دهند.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6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err="1">
                <a:cs typeface="B Titr" panose="00000700000000000000" pitchFamily="2" charset="-78"/>
              </a:rPr>
              <a:t>فعاليت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بدني</a:t>
            </a:r>
            <a:r>
              <a:rPr lang="fa-IR" sz="3600" dirty="0">
                <a:cs typeface="B Titr" panose="00000700000000000000" pitchFamily="2" charset="-78"/>
              </a:rPr>
              <a:t> در بیماران دیابتی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10000"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انجام </a:t>
            </a:r>
            <a:r>
              <a:rPr lang="fa-IR" b="1" dirty="0" err="1">
                <a:cs typeface="B Nazanin" panose="00000400000000000000" pitchFamily="2" charset="-78"/>
              </a:rPr>
              <a:t>فعاليت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بدني</a:t>
            </a:r>
            <a:r>
              <a:rPr lang="fa-IR" b="1" dirty="0">
                <a:cs typeface="B Nazanin" panose="00000400000000000000" pitchFamily="2" charset="-78"/>
              </a:rPr>
              <a:t> هر چند </a:t>
            </a:r>
            <a:r>
              <a:rPr lang="fa-IR" b="1" dirty="0" err="1">
                <a:cs typeface="B Nazanin" panose="00000400000000000000" pitchFamily="2" charset="-78"/>
              </a:rPr>
              <a:t>كم</a:t>
            </a:r>
            <a:r>
              <a:rPr lang="fa-IR" b="1" dirty="0">
                <a:cs typeface="B Nazanin" panose="00000400000000000000" pitchFamily="2" charset="-78"/>
              </a:rPr>
              <a:t> بهتر از عدم انجام آن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حتما از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و لباس مناسب استفاده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حتما </a:t>
            </a:r>
            <a:r>
              <a:rPr lang="fa-IR" b="1" dirty="0" err="1">
                <a:cs typeface="B Nazanin" panose="00000400000000000000" pitchFamily="2" charset="-78"/>
              </a:rPr>
              <a:t>مقادير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كافي</a:t>
            </a:r>
            <a:r>
              <a:rPr lang="fa-IR" b="1" dirty="0">
                <a:cs typeface="B Nazanin" panose="00000400000000000000" pitchFamily="2" charset="-78"/>
              </a:rPr>
              <a:t> آب و </a:t>
            </a:r>
            <a:r>
              <a:rPr lang="fa-IR" b="1" dirty="0" err="1">
                <a:cs typeface="B Nazanin" panose="00000400000000000000" pitchFamily="2" charset="-78"/>
              </a:rPr>
              <a:t>مايعات</a:t>
            </a:r>
            <a:r>
              <a:rPr lang="fa-IR" b="1" dirty="0">
                <a:cs typeface="B Nazanin" panose="00000400000000000000" pitchFamily="2" charset="-78"/>
              </a:rPr>
              <a:t> بدون قند </a:t>
            </a:r>
            <a:r>
              <a:rPr lang="fa-IR" b="1" dirty="0" err="1">
                <a:cs typeface="B Nazanin" panose="00000400000000000000" pitchFamily="2" charset="-78"/>
              </a:rPr>
              <a:t>نوشيده</a:t>
            </a:r>
            <a:r>
              <a:rPr lang="fa-IR" b="1" dirty="0">
                <a:cs typeface="B Nazanin" panose="00000400000000000000" pitchFamily="2" charset="-78"/>
              </a:rPr>
              <a:t>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قند خون </a:t>
            </a:r>
            <a:r>
              <a:rPr lang="fa-IR" b="1" dirty="0" err="1">
                <a:cs typeface="B Nazanin" panose="00000400000000000000" pitchFamily="2" charset="-78"/>
              </a:rPr>
              <a:t>پيش</a:t>
            </a:r>
            <a:r>
              <a:rPr lang="fa-IR" b="1" dirty="0">
                <a:cs typeface="B Nazanin" panose="00000400000000000000" pitchFamily="2" charset="-78"/>
              </a:rPr>
              <a:t> و پس از ورزش اندازه </a:t>
            </a:r>
            <a:r>
              <a:rPr lang="fa-IR" b="1" dirty="0" err="1">
                <a:cs typeface="B Nazanin" panose="00000400000000000000" pitchFamily="2" charset="-78"/>
              </a:rPr>
              <a:t>گيري</a:t>
            </a:r>
            <a:r>
              <a:rPr lang="fa-IR" b="1" dirty="0">
                <a:cs typeface="B Nazanin" panose="00000400000000000000" pitchFamily="2" charset="-78"/>
              </a:rPr>
              <a:t>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10-5 </a:t>
            </a:r>
            <a:r>
              <a:rPr lang="fa-IR" b="1" dirty="0" err="1">
                <a:cs typeface="B Nazanin" panose="00000400000000000000" pitchFamily="2" charset="-78"/>
              </a:rPr>
              <a:t>دقيقه</a:t>
            </a:r>
            <a:r>
              <a:rPr lang="fa-IR" b="1" dirty="0">
                <a:cs typeface="B Nazanin" panose="00000400000000000000" pitchFamily="2" charset="-78"/>
              </a:rPr>
              <a:t> در ابتدا و </a:t>
            </a:r>
            <a:r>
              <a:rPr lang="fa-IR" b="1" dirty="0" err="1">
                <a:cs typeface="B Nazanin" panose="00000400000000000000" pitchFamily="2" charset="-78"/>
              </a:rPr>
              <a:t>انتهاي</a:t>
            </a:r>
            <a:r>
              <a:rPr lang="fa-IR" b="1" dirty="0">
                <a:cs typeface="B Nazanin" panose="00000400000000000000" pitchFamily="2" charset="-78"/>
              </a:rPr>
              <a:t> هر جلسه ورزش به "گرم </a:t>
            </a:r>
            <a:r>
              <a:rPr lang="fa-IR" b="1" dirty="0" err="1">
                <a:cs typeface="B Nazanin" panose="00000400000000000000" pitchFamily="2" charset="-78"/>
              </a:rPr>
              <a:t>كردن</a:t>
            </a:r>
            <a:r>
              <a:rPr lang="fa-IR" b="1" dirty="0">
                <a:cs typeface="B Nazanin" panose="00000400000000000000" pitchFamily="2" charset="-78"/>
              </a:rPr>
              <a:t>" و " سرد </a:t>
            </a:r>
            <a:r>
              <a:rPr lang="fa-IR" b="1" dirty="0" err="1">
                <a:cs typeface="B Nazanin" panose="00000400000000000000" pitchFamily="2" charset="-78"/>
              </a:rPr>
              <a:t>كردن</a:t>
            </a:r>
            <a:r>
              <a:rPr lang="fa-IR" b="1" dirty="0">
                <a:cs typeface="B Nazanin" panose="00000400000000000000" pitchFamily="2" charset="-78"/>
              </a:rPr>
              <a:t>" بدن اختصاص داده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اگر قند خون </a:t>
            </a:r>
            <a:r>
              <a:rPr lang="fa-IR" b="1" dirty="0" err="1">
                <a:cs typeface="B Nazanin" panose="00000400000000000000" pitchFamily="2" charset="-78"/>
              </a:rPr>
              <a:t>ب</a:t>
            </a:r>
            <a:r>
              <a:rPr lang="fa-IR" b="1" dirty="0" err="1" smtClean="0">
                <a:cs typeface="B Nazanin" panose="00000400000000000000" pitchFamily="2" charset="-78"/>
              </a:rPr>
              <a:t>يش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از ورزش </a:t>
            </a:r>
            <a:r>
              <a:rPr lang="fa-IR" b="1" dirty="0" err="1">
                <a:cs typeface="B Nazanin" panose="00000400000000000000" pitchFamily="2" charset="-78"/>
              </a:rPr>
              <a:t>كمتر</a:t>
            </a:r>
            <a:r>
              <a:rPr lang="fa-IR" b="1" dirty="0">
                <a:cs typeface="B Nazanin" panose="00000400000000000000" pitchFamily="2" charset="-78"/>
              </a:rPr>
              <a:t> از 100 </a:t>
            </a:r>
            <a:r>
              <a:rPr lang="fa-IR" b="1" dirty="0" err="1">
                <a:cs typeface="B Nazanin" panose="00000400000000000000" pitchFamily="2" charset="-78"/>
              </a:rPr>
              <a:t>ميلي</a:t>
            </a:r>
            <a:r>
              <a:rPr lang="fa-IR" b="1" dirty="0">
                <a:cs typeface="B Nazanin" panose="00000400000000000000" pitchFamily="2" charset="-78"/>
              </a:rPr>
              <a:t> گرم در </a:t>
            </a:r>
            <a:r>
              <a:rPr lang="fa-IR" b="1" dirty="0" err="1">
                <a:cs typeface="B Nazanin" panose="00000400000000000000" pitchFamily="2" charset="-78"/>
              </a:rPr>
              <a:t>دسي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ليتر</a:t>
            </a:r>
            <a:r>
              <a:rPr lang="fa-IR" b="1" dirty="0">
                <a:cs typeface="B Nazanin" panose="00000400000000000000" pitchFamily="2" charset="-78"/>
              </a:rPr>
              <a:t> بود، حتما </a:t>
            </a:r>
            <a:r>
              <a:rPr lang="fa-IR" b="1" dirty="0" err="1">
                <a:cs typeface="B Nazanin" panose="00000400000000000000" pitchFamily="2" charset="-78"/>
              </a:rPr>
              <a:t>يك</a:t>
            </a:r>
            <a:r>
              <a:rPr lang="fa-IR" b="1" dirty="0">
                <a:cs typeface="B Nazanin" panose="00000400000000000000" pitchFamily="2" charset="-78"/>
              </a:rPr>
              <a:t> واحد </a:t>
            </a:r>
            <a:r>
              <a:rPr lang="fa-IR" b="1" dirty="0" err="1">
                <a:cs typeface="B Nazanin" panose="00000400000000000000" pitchFamily="2" charset="-78"/>
              </a:rPr>
              <a:t>كربوهيدرات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ميل</a:t>
            </a:r>
            <a:r>
              <a:rPr lang="fa-IR" b="1" dirty="0">
                <a:cs typeface="B Nazanin" panose="00000400000000000000" pitchFamily="2" charset="-78"/>
              </a:rPr>
              <a:t>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اگر قند خون </a:t>
            </a:r>
            <a:r>
              <a:rPr lang="fa-IR" b="1" dirty="0" err="1">
                <a:cs typeface="B Nazanin" panose="00000400000000000000" pitchFamily="2" charset="-78"/>
              </a:rPr>
              <a:t>بيش</a:t>
            </a:r>
            <a:r>
              <a:rPr lang="fa-IR" b="1" dirty="0">
                <a:cs typeface="B Nazanin" panose="00000400000000000000" pitchFamily="2" charset="-78"/>
              </a:rPr>
              <a:t> از 300 </a:t>
            </a:r>
            <a:r>
              <a:rPr lang="fa-IR" b="1" dirty="0" err="1">
                <a:cs typeface="B Nazanin" panose="00000400000000000000" pitchFamily="2" charset="-78"/>
              </a:rPr>
              <a:t>ميلي</a:t>
            </a:r>
            <a:r>
              <a:rPr lang="fa-IR" b="1" dirty="0">
                <a:cs typeface="B Nazanin" panose="00000400000000000000" pitchFamily="2" charset="-78"/>
              </a:rPr>
              <a:t> گرم در </a:t>
            </a:r>
            <a:r>
              <a:rPr lang="fa-IR" b="1" dirty="0" err="1">
                <a:cs typeface="B Nazanin" panose="00000400000000000000" pitchFamily="2" charset="-78"/>
              </a:rPr>
              <a:t>دسي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ليتر</a:t>
            </a:r>
            <a:r>
              <a:rPr lang="fa-IR" b="1" dirty="0">
                <a:cs typeface="B Nazanin" panose="00000400000000000000" pitchFamily="2" charset="-78"/>
              </a:rPr>
              <a:t> بود </a:t>
            </a:r>
            <a:r>
              <a:rPr lang="fa-IR" b="1" dirty="0" err="1">
                <a:cs typeface="B Nazanin" panose="00000400000000000000" pitchFamily="2" charset="-78"/>
              </a:rPr>
              <a:t>نبايد</a:t>
            </a:r>
            <a:r>
              <a:rPr lang="fa-IR" b="1" dirty="0">
                <a:cs typeface="B Nazanin" panose="00000400000000000000" pitchFamily="2" charset="-78"/>
              </a:rPr>
              <a:t> ورزش </a:t>
            </a:r>
            <a:r>
              <a:rPr lang="fa-IR" b="1" dirty="0" err="1">
                <a:cs typeface="B Nazanin" panose="00000400000000000000" pitchFamily="2" charset="-78"/>
              </a:rPr>
              <a:t>كرد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حتما مواد </a:t>
            </a:r>
            <a:r>
              <a:rPr lang="fa-IR" b="1" dirty="0" err="1">
                <a:cs typeface="B Nazanin" panose="00000400000000000000" pitchFamily="2" charset="-78"/>
              </a:rPr>
              <a:t>قندي</a:t>
            </a:r>
            <a:r>
              <a:rPr lang="fa-IR" b="1" dirty="0">
                <a:cs typeface="B Nazanin" panose="00000400000000000000" pitchFamily="2" charset="-78"/>
              </a:rPr>
              <a:t> با خود داشته باشد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در صورت افت قند خون مصرف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err="1">
                <a:cs typeface="B Nazanin" panose="00000400000000000000" pitchFamily="2" charset="-78"/>
              </a:rPr>
              <a:t>هيچ</a:t>
            </a:r>
            <a:r>
              <a:rPr lang="fa-IR" b="1" dirty="0">
                <a:cs typeface="B Nazanin" panose="00000400000000000000" pitchFamily="2" charset="-78"/>
              </a:rPr>
              <a:t> گاه در حال </a:t>
            </a:r>
            <a:r>
              <a:rPr lang="fa-IR" b="1" dirty="0" err="1">
                <a:cs typeface="B Nazanin" panose="00000400000000000000" pitchFamily="2" charset="-78"/>
              </a:rPr>
              <a:t>گرسنگي</a:t>
            </a:r>
            <a:r>
              <a:rPr lang="fa-IR" b="1" dirty="0">
                <a:cs typeface="B Nazanin" panose="00000400000000000000" pitchFamily="2" charset="-78"/>
              </a:rPr>
              <a:t> به ورزش پرداخته نشود.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پس از ورزش، پاها و </a:t>
            </a:r>
            <a:r>
              <a:rPr lang="fa-IR" b="1" dirty="0" err="1">
                <a:cs typeface="B Nazanin" panose="00000400000000000000" pitchFamily="2" charset="-78"/>
              </a:rPr>
              <a:t>بين</a:t>
            </a:r>
            <a:r>
              <a:rPr lang="fa-IR" b="1" dirty="0">
                <a:cs typeface="B Nazanin" panose="00000400000000000000" pitchFamily="2" charset="-78"/>
              </a:rPr>
              <a:t> انگشتان از نظر </a:t>
            </a:r>
            <a:r>
              <a:rPr lang="fa-IR" b="1" dirty="0" err="1">
                <a:cs typeface="B Nazanin" panose="00000400000000000000" pitchFamily="2" charset="-78"/>
              </a:rPr>
              <a:t>قرمزي</a:t>
            </a:r>
            <a:r>
              <a:rPr lang="fa-IR" b="1" dirty="0">
                <a:cs typeface="B Nazanin" panose="00000400000000000000" pitchFamily="2" charset="-78"/>
              </a:rPr>
              <a:t> و تاول </a:t>
            </a:r>
            <a:r>
              <a:rPr lang="fa-IR" b="1" dirty="0" err="1">
                <a:cs typeface="B Nazanin" panose="00000400000000000000" pitchFamily="2" charset="-78"/>
              </a:rPr>
              <a:t>بررسي</a:t>
            </a:r>
            <a:r>
              <a:rPr lang="fa-IR" b="1" dirty="0">
                <a:cs typeface="B Nazanin" panose="00000400000000000000" pitchFamily="2" charset="-78"/>
              </a:rPr>
              <a:t> شوند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30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>
                <a:cs typeface="B Titr" panose="00000700000000000000" pitchFamily="2" charset="-78"/>
              </a:rPr>
              <a:t>اصول برنامه </a:t>
            </a:r>
            <a:r>
              <a:rPr lang="fa-IR" sz="3600" b="1" dirty="0" err="1" smtClean="0">
                <a:cs typeface="B Titr" panose="00000700000000000000" pitchFamily="2" charset="-78"/>
              </a:rPr>
              <a:t>ورزشي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دفعات: </a:t>
            </a:r>
            <a:r>
              <a:rPr lang="fa-IR" b="1" dirty="0">
                <a:cs typeface="B Nazanin" panose="00000400000000000000" pitchFamily="2" charset="-78"/>
              </a:rPr>
              <a:t>حداقل 5 بار در هفته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ورزش </a:t>
            </a:r>
            <a:r>
              <a:rPr lang="fa-IR" b="1" dirty="0" err="1">
                <a:cs typeface="B Nazanin" panose="00000400000000000000" pitchFamily="2" charset="-78"/>
              </a:rPr>
              <a:t>كرد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شدت: </a:t>
            </a:r>
            <a:r>
              <a:rPr lang="fa-IR" b="1" dirty="0">
                <a:cs typeface="B Nazanin" panose="00000400000000000000" pitchFamily="2" charset="-78"/>
              </a:rPr>
              <a:t>شدت ورزش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طوري</a:t>
            </a:r>
            <a:r>
              <a:rPr lang="fa-IR" b="1" dirty="0">
                <a:cs typeface="B Nazanin" panose="00000400000000000000" pitchFamily="2" charset="-78"/>
              </a:rPr>
              <a:t> باشد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به </a:t>
            </a:r>
            <a:r>
              <a:rPr lang="fa-IR" b="1" dirty="0" err="1">
                <a:cs typeface="B Nazanin" panose="00000400000000000000" pitchFamily="2" charset="-78"/>
              </a:rPr>
              <a:t>راحتي</a:t>
            </a:r>
            <a:r>
              <a:rPr lang="fa-IR" b="1" dirty="0">
                <a:cs typeface="B Nazanin" panose="00000400000000000000" pitchFamily="2" charset="-78"/>
              </a:rPr>
              <a:t> بتوان صحبت </a:t>
            </a:r>
            <a:r>
              <a:rPr lang="fa-IR" b="1" dirty="0" err="1">
                <a:cs typeface="B Nazanin" panose="00000400000000000000" pitchFamily="2" charset="-78"/>
              </a:rPr>
              <a:t>كرد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زمان: </a:t>
            </a:r>
            <a:r>
              <a:rPr lang="fa-IR" b="1" dirty="0">
                <a:cs typeface="B Nazanin" panose="00000400000000000000" pitchFamily="2" charset="-78"/>
              </a:rPr>
              <a:t>در افراد </a:t>
            </a:r>
            <a:r>
              <a:rPr lang="fa-IR" b="1" dirty="0" err="1">
                <a:cs typeface="B Nazanin" panose="00000400000000000000" pitchFamily="2" charset="-78"/>
              </a:rPr>
              <a:t>مبتدي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با 10-5 </a:t>
            </a:r>
            <a:r>
              <a:rPr lang="fa-IR" b="1" dirty="0" err="1">
                <a:cs typeface="B Nazanin" panose="00000400000000000000" pitchFamily="2" charset="-78"/>
              </a:rPr>
              <a:t>دقيقه</a:t>
            </a:r>
            <a:r>
              <a:rPr lang="fa-IR" b="1" dirty="0">
                <a:cs typeface="B Nazanin" panose="00000400000000000000" pitchFamily="2" charset="-78"/>
              </a:rPr>
              <a:t> در هر جلسه شروع و </a:t>
            </a:r>
            <a:r>
              <a:rPr lang="fa-IR" b="1" dirty="0" err="1">
                <a:cs typeface="B Nazanin" panose="00000400000000000000" pitchFamily="2" charset="-78"/>
              </a:rPr>
              <a:t>بتدريج</a:t>
            </a:r>
            <a:r>
              <a:rPr lang="fa-IR" b="1" dirty="0">
                <a:cs typeface="B Nazanin" panose="00000400000000000000" pitchFamily="2" charset="-78"/>
              </a:rPr>
              <a:t> زمان را </a:t>
            </a:r>
            <a:r>
              <a:rPr lang="fa-IR" b="1" dirty="0" err="1">
                <a:cs typeface="B Nazanin" panose="00000400000000000000" pitchFamily="2" charset="-78"/>
              </a:rPr>
              <a:t>افزايش</a:t>
            </a:r>
            <a:r>
              <a:rPr lang="fa-IR" b="1" dirty="0">
                <a:cs typeface="B Nazanin" panose="00000400000000000000" pitchFamily="2" charset="-78"/>
              </a:rPr>
              <a:t> داد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نوع ورزش: </a:t>
            </a:r>
            <a:r>
              <a:rPr lang="fa-IR" b="1" dirty="0" err="1">
                <a:cs typeface="B Nazanin" panose="00000400000000000000" pitchFamily="2" charset="-78"/>
              </a:rPr>
              <a:t>ورزشي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انتخاب شود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براي</a:t>
            </a:r>
            <a:r>
              <a:rPr lang="fa-IR" b="1" dirty="0">
                <a:cs typeface="B Nazanin" panose="00000400000000000000" pitchFamily="2" charset="-78"/>
              </a:rPr>
              <a:t> انجام دهنده لذت بخش باشد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15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9848"/>
          </a:xfrm>
        </p:spPr>
        <p:txBody>
          <a:bodyPr>
            <a:normAutofit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پیاده روی یکی از بهترین ورزش ها برای افراد دیابتی است.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60" y="1834552"/>
            <a:ext cx="3452061" cy="433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36414"/>
            <a:ext cx="3240360" cy="43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06680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مصرف </a:t>
            </a:r>
            <a:r>
              <a:rPr lang="fa-IR" sz="3600" dirty="0" err="1">
                <a:cs typeface="B Titr" panose="00000700000000000000" pitchFamily="2" charset="-78"/>
              </a:rPr>
              <a:t>داروهاي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تجويز</a:t>
            </a:r>
            <a:r>
              <a:rPr lang="fa-IR" sz="3600" dirty="0">
                <a:cs typeface="B Titr" panose="00000700000000000000" pitchFamily="2" charset="-78"/>
              </a:rPr>
              <a:t> شده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488"/>
            <a:ext cx="8229600" cy="4887048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انواع </a:t>
            </a:r>
            <a:r>
              <a:rPr lang="fa-IR" b="1" dirty="0" err="1">
                <a:cs typeface="B Nazanin" panose="00000400000000000000" pitchFamily="2" charset="-78"/>
              </a:rPr>
              <a:t>مختلفي</a:t>
            </a:r>
            <a:r>
              <a:rPr lang="fa-IR" b="1" dirty="0">
                <a:cs typeface="B Nazanin" panose="00000400000000000000" pitchFamily="2" charset="-78"/>
              </a:rPr>
              <a:t> از داروها </a:t>
            </a:r>
            <a:r>
              <a:rPr lang="fa-IR" b="1" dirty="0" err="1">
                <a:cs typeface="B Nazanin" panose="00000400000000000000" pitchFamily="2" charset="-78"/>
              </a:rPr>
              <a:t>براي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تجويز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شود </a:t>
            </a: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fa-IR" dirty="0" err="1">
                <a:cs typeface="B Nazanin" panose="00000400000000000000" pitchFamily="2" charset="-78"/>
              </a:rPr>
              <a:t>انسولين</a:t>
            </a:r>
            <a:r>
              <a:rPr lang="fa-IR" dirty="0">
                <a:cs typeface="B Nazanin" panose="00000400000000000000" pitchFamily="2" charset="-78"/>
              </a:rPr>
              <a:t>، قرص </a:t>
            </a:r>
            <a:r>
              <a:rPr lang="fa-IR" dirty="0" err="1">
                <a:cs typeface="B Nazanin" panose="00000400000000000000" pitchFamily="2" charset="-78"/>
              </a:rPr>
              <a:t>هاي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پايين</a:t>
            </a:r>
            <a:r>
              <a:rPr lang="fa-IR" dirty="0">
                <a:cs typeface="B Nazanin" panose="00000400000000000000" pitchFamily="2" charset="-78"/>
              </a:rPr>
              <a:t> آورنده قند خون، </a:t>
            </a:r>
            <a:r>
              <a:rPr lang="fa-IR" dirty="0" err="1">
                <a:cs typeface="B Nazanin" panose="00000400000000000000" pitchFamily="2" charset="-78"/>
              </a:rPr>
              <a:t>آسپرين</a:t>
            </a:r>
            <a:r>
              <a:rPr lang="fa-IR" dirty="0">
                <a:cs typeface="B Nazanin" panose="00000400000000000000" pitchFamily="2" charset="-78"/>
              </a:rPr>
              <a:t>، </a:t>
            </a:r>
            <a:r>
              <a:rPr lang="fa-IR" dirty="0" err="1">
                <a:cs typeface="B Nazanin" panose="00000400000000000000" pitchFamily="2" charset="-78"/>
              </a:rPr>
              <a:t>داروهاي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تنظيم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كننده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فشارخون</a:t>
            </a:r>
            <a:r>
              <a:rPr lang="fa-IR" dirty="0">
                <a:cs typeface="B Nazanin" panose="00000400000000000000" pitchFamily="2" charset="-78"/>
              </a:rPr>
              <a:t> بالا و </a:t>
            </a:r>
            <a:r>
              <a:rPr lang="fa-IR" dirty="0" err="1">
                <a:cs typeface="B Nazanin" panose="00000400000000000000" pitchFamily="2" charset="-78"/>
              </a:rPr>
              <a:t>چربي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هاي</a:t>
            </a:r>
            <a:r>
              <a:rPr lang="fa-IR" dirty="0">
                <a:cs typeface="B Nazanin" panose="00000400000000000000" pitchFamily="2" charset="-78"/>
              </a:rPr>
              <a:t> خون و ...).</a:t>
            </a:r>
            <a:endParaRPr lang="en-US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به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نام </a:t>
            </a:r>
            <a:r>
              <a:rPr lang="fa-IR" b="1" dirty="0" err="1">
                <a:cs typeface="B Nazanin" panose="00000400000000000000" pitchFamily="2" charset="-78"/>
              </a:rPr>
              <a:t>داروهاي</a:t>
            </a:r>
            <a:r>
              <a:rPr lang="fa-IR" b="1" dirty="0">
                <a:cs typeface="B Nazanin" panose="00000400000000000000" pitchFamily="2" charset="-78"/>
              </a:rPr>
              <a:t> مصرف، مقدار مصرف، علت مصرف، زمان مصرف، عوارض </a:t>
            </a:r>
            <a:r>
              <a:rPr lang="fa-IR" b="1" dirty="0" err="1">
                <a:cs typeface="B Nazanin" panose="00000400000000000000" pitchFamily="2" charset="-78"/>
              </a:rPr>
              <a:t>جانبي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احتمالي</a:t>
            </a:r>
            <a:r>
              <a:rPr lang="fa-IR" b="1" dirty="0">
                <a:cs typeface="B Nazanin" panose="00000400000000000000" pitchFamily="2" charset="-78"/>
              </a:rPr>
              <a:t> اقدام لازم در صورت </a:t>
            </a:r>
            <a:r>
              <a:rPr lang="fa-IR" b="1" dirty="0" err="1">
                <a:cs typeface="B Nazanin" panose="00000400000000000000" pitchFamily="2" charset="-78"/>
              </a:rPr>
              <a:t>فراموشي</a:t>
            </a:r>
            <a:r>
              <a:rPr lang="fa-IR" b="1" dirty="0">
                <a:cs typeface="B Nazanin" panose="00000400000000000000" pitchFamily="2" charset="-78"/>
              </a:rPr>
              <a:t> دارو و هر گونه </a:t>
            </a:r>
            <a:r>
              <a:rPr lang="fa-IR" b="1" dirty="0" err="1">
                <a:cs typeface="B Nazanin" panose="00000400000000000000" pitchFamily="2" charset="-78"/>
              </a:rPr>
              <a:t>توصيه</a:t>
            </a:r>
            <a:r>
              <a:rPr lang="fa-IR" b="1" dirty="0">
                <a:cs typeface="B Nazanin" panose="00000400000000000000" pitchFamily="2" charset="-78"/>
              </a:rPr>
              <a:t> مربوط به دارو را آموزش داد.</a:t>
            </a:r>
            <a:endParaRPr lang="en-US" b="1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بعضي</a:t>
            </a:r>
            <a:r>
              <a:rPr lang="fa-IR" b="1" dirty="0">
                <a:cs typeface="B Nazanin" panose="00000400000000000000" pitchFamily="2" charset="-78"/>
              </a:rPr>
              <a:t> از داروها با </a:t>
            </a:r>
            <a:r>
              <a:rPr lang="fa-IR" b="1" dirty="0" err="1">
                <a:cs typeface="B Nazanin" panose="00000400000000000000" pitchFamily="2" charset="-78"/>
              </a:rPr>
              <a:t>داروهاي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ديگر</a:t>
            </a:r>
            <a:r>
              <a:rPr lang="fa-IR" b="1" dirty="0">
                <a:cs typeface="B Nazanin" panose="00000400000000000000" pitchFamily="2" charset="-78"/>
              </a:rPr>
              <a:t> تداخل دارند. به </a:t>
            </a:r>
            <a:r>
              <a:rPr lang="fa-IR" b="1" dirty="0" err="1">
                <a:cs typeface="B Nazanin" panose="00000400000000000000" pitchFamily="2" charset="-78"/>
              </a:rPr>
              <a:t>بيمار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توصيه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اگر به </a:t>
            </a:r>
            <a:r>
              <a:rPr lang="fa-IR" b="1" dirty="0" err="1">
                <a:cs typeface="B Nazanin" panose="00000400000000000000" pitchFamily="2" charset="-78"/>
              </a:rPr>
              <a:t>پزشك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ديگري</a:t>
            </a:r>
            <a:r>
              <a:rPr lang="fa-IR" b="1" dirty="0">
                <a:cs typeface="B Nazanin" panose="00000400000000000000" pitchFamily="2" charset="-78"/>
              </a:rPr>
              <a:t> مراجعه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>
                <a:cs typeface="B Nazanin" panose="00000400000000000000" pitchFamily="2" charset="-78"/>
              </a:rPr>
              <a:t> . حتما</a:t>
            </a: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err="1">
                <a:solidFill>
                  <a:srgbClr val="C00000"/>
                </a:solidFill>
                <a:cs typeface="B Titr" panose="00000700000000000000" pitchFamily="2" charset="-78"/>
              </a:rPr>
              <a:t>ليست</a:t>
            </a: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err="1">
                <a:solidFill>
                  <a:srgbClr val="C00000"/>
                </a:solidFill>
                <a:cs typeface="B Titr" panose="00000700000000000000" pitchFamily="2" charset="-78"/>
              </a:rPr>
              <a:t>داروهاي</a:t>
            </a: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err="1">
                <a:solidFill>
                  <a:srgbClr val="C00000"/>
                </a:solidFill>
                <a:cs typeface="B Titr" panose="00000700000000000000" pitchFamily="2" charset="-78"/>
              </a:rPr>
              <a:t>مصرفي</a:t>
            </a: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خود را به </a:t>
            </a:r>
            <a:r>
              <a:rPr lang="fa-IR" b="1" dirty="0" err="1">
                <a:cs typeface="B Nazanin" panose="00000400000000000000" pitchFamily="2" charset="-78"/>
              </a:rPr>
              <a:t>وي</a:t>
            </a:r>
            <a:r>
              <a:rPr lang="fa-IR" b="1" dirty="0">
                <a:cs typeface="B Nazanin" panose="00000400000000000000" pitchFamily="2" charset="-78"/>
              </a:rPr>
              <a:t> نشان دهد تا از </a:t>
            </a:r>
            <a:r>
              <a:rPr lang="fa-IR" b="1" dirty="0" err="1">
                <a:cs typeface="B Nazanin" panose="00000400000000000000" pitchFamily="2" charset="-78"/>
              </a:rPr>
              <a:t>تجويز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داروهايي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با هم تداخل دارند اجتناب شود.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دانستنی </a:t>
            </a:r>
            <a:r>
              <a:rPr lang="fa-IR" sz="2800" dirty="0" err="1">
                <a:cs typeface="B Titr" panose="00000700000000000000" pitchFamily="2" charset="-78"/>
              </a:rPr>
              <a:t>هایی</a:t>
            </a:r>
            <a:r>
              <a:rPr lang="fa-IR" sz="2800" dirty="0">
                <a:cs typeface="B Titr" panose="00000700000000000000" pitchFamily="2" charset="-78"/>
              </a:rPr>
              <a:t> در ارتباط با 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قرص </a:t>
            </a:r>
            <a:r>
              <a:rPr lang="fa-IR" sz="2800" dirty="0">
                <a:cs typeface="B Titr" panose="00000700000000000000" pitchFamily="2" charset="-78"/>
              </a:rPr>
              <a:t>های خوراکی پایین آورنده قند خون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lvl="0"/>
            <a:r>
              <a:rPr lang="ar-SA" b="1" dirty="0">
                <a:cs typeface="B Nazanin" panose="00000400000000000000" pitchFamily="2" charset="-78"/>
              </a:rPr>
              <a:t>قرص های خوراکی پایین آورنده قند خون در بیماران مبتلا به دیابت نوع 2 استفاده می شوند.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cs typeface="B Nazanin" panose="00000400000000000000" pitchFamily="2" charset="-78"/>
              </a:rPr>
              <a:t>بیمار باید نام داروها، روش استفاده </a:t>
            </a:r>
            <a:r>
              <a:rPr lang="ar-SA" dirty="0">
                <a:cs typeface="B Nazanin" panose="00000400000000000000" pitchFamily="2" charset="-78"/>
              </a:rPr>
              <a:t>(پیش و یا پس از غذا میل شدن دارو) </a:t>
            </a:r>
            <a:r>
              <a:rPr lang="ar-SA" b="1" dirty="0">
                <a:cs typeface="B Nazanin" panose="00000400000000000000" pitchFamily="2" charset="-78"/>
              </a:rPr>
              <a:t>و عوارض احتمالی دارو های مصرفی را یاد بگیرد. 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45024"/>
            <a:ext cx="40860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دانستنی </a:t>
            </a:r>
            <a:r>
              <a:rPr lang="fa-IR" sz="2800" dirty="0" err="1">
                <a:cs typeface="B Titr" panose="00000700000000000000" pitchFamily="2" charset="-78"/>
              </a:rPr>
              <a:t>هایی</a:t>
            </a:r>
            <a:r>
              <a:rPr lang="fa-IR" sz="2800" dirty="0">
                <a:cs typeface="B Titr" panose="00000700000000000000" pitchFamily="2" charset="-78"/>
              </a:rPr>
              <a:t> در ارتباط با 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قرص </a:t>
            </a:r>
            <a:r>
              <a:rPr lang="fa-IR" sz="2800" dirty="0">
                <a:cs typeface="B Titr" panose="00000700000000000000" pitchFamily="2" charset="-78"/>
              </a:rPr>
              <a:t>های خوراکی پایین آورنده قند </a:t>
            </a:r>
            <a:r>
              <a:rPr lang="fa-IR" sz="2800" dirty="0" smtClean="0">
                <a:cs typeface="B Titr" panose="00000700000000000000" pitchFamily="2" charset="-78"/>
              </a:rPr>
              <a:t>خون ...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lvl="0" algn="justLow"/>
            <a:r>
              <a:rPr lang="ar-SA" b="1" dirty="0" smtClean="0">
                <a:cs typeface="B Nazanin" panose="00000400000000000000" pitchFamily="2" charset="-78"/>
              </a:rPr>
              <a:t>هیچ گاه نباید سرخود دوز دارو را کم، زیاد و یا قطع کرد.</a:t>
            </a:r>
            <a:endParaRPr lang="en-US" b="1" dirty="0" smtClean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همراه </a:t>
            </a:r>
            <a:r>
              <a:rPr lang="fa-IR" b="1" dirty="0">
                <a:cs typeface="B Nazanin" panose="00000400000000000000" pitchFamily="2" charset="-78"/>
              </a:rPr>
              <a:t>داشتن لیست داروهای مصرفی در هر ویزیت پزشک ضروری است.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بهترين نتيجه درماني از مصرف قرص هاي خوراكي پايين آورنده قند خون تنها هنگام انجام هم زمان فعاليت بدني منظم، رعايت برنامه غذايي صحيح و در صورت لزوم كاهش وزن به دست مي‏آيد.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مصرف قرص هاي خوراكي به معني ترك انجام فعاليت بدني منظم و عدم رعايت برنامه غذايي صحيح نيست چرا كه در اين صورت، استفاده از اين قرص‏ها به تنهايي كمك كننده نخواهد بود.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endParaRPr lang="en-US" b="1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Titr" panose="00000700000000000000" pitchFamily="2" charset="-78"/>
              </a:rPr>
              <a:t>وظایف کارشناس مراقب سلامت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729712"/>
          </a:xfrm>
        </p:spPr>
        <p:txBody>
          <a:bodyPr>
            <a:normAutofit/>
          </a:bodyPr>
          <a:lstStyle/>
          <a:p>
            <a:r>
              <a:rPr lang="fa-IR" b="1" dirty="0" err="1" smtClean="0">
                <a:cs typeface="B Nazanin" panose="00000400000000000000" pitchFamily="2" charset="-78"/>
              </a:rPr>
              <a:t>همكاري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در اطلاع </a:t>
            </a:r>
            <a:r>
              <a:rPr lang="fa-IR" b="1" dirty="0" err="1">
                <a:cs typeface="B Nazanin" panose="00000400000000000000" pitchFamily="2" charset="-78"/>
              </a:rPr>
              <a:t>رساني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همگاني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err="1" smtClean="0">
                <a:cs typeface="B Nazanin" panose="00000400000000000000" pitchFamily="2" charset="-78"/>
              </a:rPr>
              <a:t>شناسايي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مراجعين</a:t>
            </a:r>
            <a:r>
              <a:rPr lang="fa-IR" b="1" dirty="0">
                <a:cs typeface="B Nazanin" panose="00000400000000000000" pitchFamily="2" charset="-78"/>
              </a:rPr>
              <a:t> با سن 30 سال و </a:t>
            </a:r>
            <a:r>
              <a:rPr lang="fa-IR" b="1" dirty="0" err="1">
                <a:cs typeface="B Nazanin" panose="00000400000000000000" pitchFamily="2" charset="-78"/>
              </a:rPr>
              <a:t>بيش</a:t>
            </a:r>
            <a:r>
              <a:rPr lang="fa-IR" b="1" dirty="0">
                <a:cs typeface="B Nazanin" panose="00000400000000000000" pitchFamily="2" charset="-78"/>
              </a:rPr>
              <a:t> تر </a:t>
            </a:r>
            <a:r>
              <a:rPr lang="fa-IR" b="1" dirty="0" err="1">
                <a:cs typeface="B Nazanin" panose="00000400000000000000" pitchFamily="2" charset="-78"/>
              </a:rPr>
              <a:t>داراي</a:t>
            </a:r>
            <a:r>
              <a:rPr lang="fa-IR" b="1" dirty="0">
                <a:cs typeface="B Nazanin" panose="00000400000000000000" pitchFamily="2" charset="-78"/>
              </a:rPr>
              <a:t> حداقل </a:t>
            </a:r>
            <a:r>
              <a:rPr lang="fa-IR" b="1" dirty="0" err="1">
                <a:cs typeface="B Nazanin" panose="00000400000000000000" pitchFamily="2" charset="-78"/>
              </a:rPr>
              <a:t>يك</a:t>
            </a:r>
            <a:r>
              <a:rPr lang="fa-IR" b="1" dirty="0">
                <a:cs typeface="B Nazanin" panose="00000400000000000000" pitchFamily="2" charset="-78"/>
              </a:rPr>
              <a:t> عامل خطر بر اساس دستورالعمل </a:t>
            </a:r>
            <a:r>
              <a:rPr lang="fa-IR" b="1" dirty="0" err="1">
                <a:cs typeface="B Nazanin" panose="00000400000000000000" pitchFamily="2" charset="-78"/>
              </a:rPr>
              <a:t>كشوري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برنامه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غربالگري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زنان باردار بر اساس دستورالعمل </a:t>
            </a:r>
            <a:r>
              <a:rPr lang="fa-IR" b="1" dirty="0" err="1">
                <a:cs typeface="B Nazanin" panose="00000400000000000000" pitchFamily="2" charset="-78"/>
              </a:rPr>
              <a:t>كشوري</a:t>
            </a:r>
            <a:r>
              <a:rPr lang="fa-IR" b="1" dirty="0">
                <a:cs typeface="B Nazanin" panose="00000400000000000000" pitchFamily="2" charset="-78"/>
              </a:rPr>
              <a:t> برنامه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شناسايي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قديمي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ارجاع </a:t>
            </a:r>
            <a:r>
              <a:rPr lang="fa-IR" b="1" dirty="0">
                <a:cs typeface="B Nazanin" panose="00000400000000000000" pitchFamily="2" charset="-78"/>
              </a:rPr>
              <a:t>افراد در معرض خطر به </a:t>
            </a:r>
            <a:r>
              <a:rPr lang="fa-IR" b="1" dirty="0" err="1">
                <a:cs typeface="B Nazanin" panose="00000400000000000000" pitchFamily="2" charset="-78"/>
              </a:rPr>
              <a:t>پزشك</a:t>
            </a:r>
            <a:r>
              <a:rPr lang="fa-IR" b="1" dirty="0">
                <a:cs typeface="B Nazanin" panose="00000400000000000000" pitchFamily="2" charset="-78"/>
              </a:rPr>
              <a:t> به منظور </a:t>
            </a:r>
            <a:r>
              <a:rPr lang="fa-IR" b="1" dirty="0" err="1">
                <a:cs typeface="B Nazanin" panose="00000400000000000000" pitchFamily="2" charset="-78"/>
              </a:rPr>
              <a:t>تشخيص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بيماری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err="1" smtClean="0">
                <a:cs typeface="B Nazanin" panose="00000400000000000000" pitchFamily="2" charset="-78"/>
              </a:rPr>
              <a:t>پيگيري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و مراقبت زنان باردار </a:t>
            </a:r>
            <a:r>
              <a:rPr lang="fa-IR" b="1" dirty="0" err="1" smtClean="0">
                <a:cs typeface="B Nazanin" panose="00000400000000000000" pitchFamily="2" charset="-78"/>
              </a:rPr>
              <a:t>ديابتي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err="1">
                <a:cs typeface="B Nazanin" panose="00000400000000000000" pitchFamily="2" charset="-78"/>
              </a:rPr>
              <a:t>پيگيري</a:t>
            </a:r>
            <a:r>
              <a:rPr lang="fa-IR" b="1" dirty="0">
                <a:cs typeface="B Nazanin" panose="00000400000000000000" pitchFamily="2" charset="-78"/>
              </a:rPr>
              <a:t> و مراقبت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و افراد پره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endParaRPr lang="fa-IR" b="1" dirty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3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1066800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>
                <a:cs typeface="B Titr" panose="00000700000000000000" pitchFamily="2" charset="-78"/>
              </a:rPr>
              <a:t>مصرف </a:t>
            </a:r>
            <a:r>
              <a:rPr lang="fa-IR" sz="3600" b="1" dirty="0" err="1">
                <a:cs typeface="B Titr" panose="00000700000000000000" pitchFamily="2" charset="-78"/>
              </a:rPr>
              <a:t>انسولين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روش </a:t>
            </a:r>
            <a:r>
              <a:rPr lang="fa-IR" b="1" dirty="0">
                <a:cs typeface="B Nazanin" panose="00000400000000000000" pitchFamily="2" charset="-78"/>
              </a:rPr>
              <a:t>های گوناگون و متعددی برای تزریق انسولین وجود دارد، مانند سرنگ، قلم و پمپ </a:t>
            </a:r>
            <a:r>
              <a:rPr lang="fa-IR" b="1" dirty="0" smtClean="0">
                <a:cs typeface="B Nazanin" panose="00000400000000000000" pitchFamily="2" charset="-78"/>
              </a:rPr>
              <a:t>انسولین.</a:t>
            </a:r>
          </a:p>
          <a:p>
            <a:r>
              <a:rPr lang="ar-SA" b="1" dirty="0">
                <a:cs typeface="B Nazanin" panose="00000400000000000000" pitchFamily="2" charset="-78"/>
              </a:rPr>
              <a:t>تزریق انسولین به صورت زیر جلدی </a:t>
            </a:r>
            <a:r>
              <a:rPr lang="ar-SA" dirty="0" smtClean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داخل چربی</a:t>
            </a:r>
            <a:r>
              <a:rPr lang="ar-SA" dirty="0" smtClean="0">
                <a:cs typeface="B Nazanin" panose="00000400000000000000" pitchFamily="2" charset="-78"/>
              </a:rPr>
              <a:t>) </a:t>
            </a:r>
            <a:r>
              <a:rPr lang="ar-SA" b="1" dirty="0">
                <a:cs typeface="B Nazanin" panose="00000400000000000000" pitchFamily="2" charset="-78"/>
              </a:rPr>
              <a:t>و اغلب بدون هیچ گونه درد و یا سوزشی انجام می شود</a:t>
            </a:r>
            <a:r>
              <a:rPr lang="ar-SA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سرعت جذب انسولین، به محل تزریق بستگی دارد. به طور مثال جذب انسولین تزریق شده برروی ران ها کند تر از ناحیه شکم صورت می گیرد</a:t>
            </a:r>
            <a:r>
              <a:rPr lang="ar-SA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از تزریق انسولین در یک ناحیۀ ثابت که موجب ایجاد توده های چربی در زیر پوست و مانع از جذب به موقع انسولین می گردد، خودداری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</a:p>
          <a:p>
            <a:r>
              <a:rPr lang="ar-SA" b="1" dirty="0">
                <a:cs typeface="B Nazanin" panose="00000400000000000000" pitchFamily="2" charset="-78"/>
              </a:rPr>
              <a:t>محل تزریق را به صورت گردشی عوض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3744416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325" y="3356992"/>
            <a:ext cx="2632031" cy="3078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916832"/>
            <a:ext cx="32007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864096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شرایط نگهداری </a:t>
            </a:r>
            <a:r>
              <a:rPr lang="fa-IR" sz="3600" dirty="0" smtClean="0">
                <a:cs typeface="B Titr" panose="00000700000000000000" pitchFamily="2" charset="-78"/>
              </a:rPr>
              <a:t>انسولین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 lvl="0"/>
            <a:r>
              <a:rPr lang="ar-SA" b="1" dirty="0">
                <a:cs typeface="B Nazanin" panose="00000400000000000000" pitchFamily="2" charset="-78"/>
              </a:rPr>
              <a:t>همیشه باید انسولین را طبق آنچه که در بروشور داخل جعبه ذکر شده است، نگهداری کرد.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cs typeface="B Nazanin" panose="00000400000000000000" pitchFamily="2" charset="-78"/>
              </a:rPr>
              <a:t>حرارت بسیار بالا می تواند از تأثیر انسولین بکاهد، به همین دلیل، نباید ویال ها در معرض نور مستقیم خورشید قرار گیرند.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cs typeface="B Nazanin" panose="00000400000000000000" pitchFamily="2" charset="-78"/>
              </a:rPr>
              <a:t>پس از باز شدن درب ویال ها، حتماً در یخچال نگهداری شوند. 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cs typeface="B Nazanin" panose="00000400000000000000" pitchFamily="2" charset="-78"/>
              </a:rPr>
              <a:t>باید از یخ زدگی انسولین جلوگیری شده و هرگز نباید در سردخانه یخچال و یا فریزر قرار داده شوند.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cs typeface="B Nazanin" panose="00000400000000000000" pitchFamily="2" charset="-78"/>
              </a:rPr>
              <a:t>اگر زمان مسافرت </a:t>
            </a:r>
            <a:r>
              <a:rPr lang="ar-SA" dirty="0">
                <a:cs typeface="B Nazanin" panose="00000400000000000000" pitchFamily="2" charset="-78"/>
              </a:rPr>
              <a:t>(در هوای گرم و یا سرد)، </a:t>
            </a:r>
            <a:r>
              <a:rPr lang="ar-SA" b="1" dirty="0">
                <a:cs typeface="B Nazanin" panose="00000400000000000000" pitchFamily="2" charset="-78"/>
              </a:rPr>
              <a:t>ویال های انسولین تان را باید در جایی، به طور مثال در داخل کیف دستی و در شرایطی متعادل نگهداری نمود تا در معرض تغییرات دمایی شدید نباشند. 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864096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شرایط نگهداری </a:t>
            </a:r>
            <a:r>
              <a:rPr lang="fa-IR" sz="3600" dirty="0" smtClean="0">
                <a:cs typeface="B Titr" panose="00000700000000000000" pitchFamily="2" charset="-78"/>
              </a:rPr>
              <a:t>انسولین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lvl="0" algn="justLow"/>
            <a:r>
              <a:rPr lang="ar-SA" b="1" dirty="0">
                <a:cs typeface="B Nazanin" panose="00000400000000000000" pitchFamily="2" charset="-78"/>
              </a:rPr>
              <a:t>چنانچه از انسولین </a:t>
            </a:r>
            <a:r>
              <a:rPr lang="en-US" b="1" dirty="0">
                <a:cs typeface="B Nazanin" panose="00000400000000000000" pitchFamily="2" charset="-78"/>
              </a:rPr>
              <a:t>NPH</a:t>
            </a:r>
            <a:r>
              <a:rPr lang="ar-SA" b="1" dirty="0">
                <a:cs typeface="B Nazanin" panose="00000400000000000000" pitchFamily="2" charset="-78"/>
              </a:rPr>
              <a:t> استفاده می شود، پیش از تزریق ویال آن را در کف دستتان به آرامی غلطانیده شود و به هیچ وجه محکم تکان داده نشود. تکان های شدید، ساختار انسولین را از بین برده، آن را لخته لخته کرده و از تأثیرات آن می کاهد.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اگر در ویال انسولینِ رگولار توده های کریستالی و یا کدورتی مشاهده کردید از مصرف آن خودداری شود. </a:t>
            </a:r>
            <a:r>
              <a:rPr lang="ar-SA" dirty="0">
                <a:cs typeface="B Nazanin" panose="00000400000000000000" pitchFamily="2" charset="-78"/>
              </a:rPr>
              <a:t>انسولین رگولار تنها در شرایطی قابل استفاده است که کاملاً شفاف باشد. </a:t>
            </a:r>
            <a:endParaRPr lang="en-US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به تاریخ انقضا درج شده بر روی انسولین دقت شود. انسولین های تاریخ گذشته بی اثر بوده و قند خون را پایین نمی آورند.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اگر انسولین به نظر سالم می رسد، اما قندخون را پایین نمی آورد، باید آن را دور انداخته و انسولین جدیدی تری را جایگزین آن کرد.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75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8064" y="2708920"/>
            <a:ext cx="3383280" cy="367107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محل </a:t>
            </a:r>
            <a:r>
              <a:rPr lang="fa-IR" sz="3600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هاي</a:t>
            </a:r>
            <a:r>
              <a:rPr lang="fa-IR" sz="36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مناسب </a:t>
            </a:r>
            <a:endParaRPr lang="fa-IR" sz="3600" dirty="0" smtClean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600" dirty="0" err="1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براي</a:t>
            </a:r>
            <a:r>
              <a:rPr lang="fa-IR" sz="36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تزريق</a:t>
            </a:r>
            <a:r>
              <a:rPr lang="fa-IR" sz="36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انسولين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756127"/>
            <a:ext cx="4102407" cy="55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fa-IR" sz="4800" dirty="0" err="1">
                <a:cs typeface="B Titr" panose="00000700000000000000" pitchFamily="2" charset="-78"/>
              </a:rPr>
              <a:t>كاهش</a:t>
            </a:r>
            <a:r>
              <a:rPr lang="fa-IR" sz="4800" dirty="0">
                <a:cs typeface="B Titr" panose="00000700000000000000" pitchFamily="2" charset="-78"/>
              </a:rPr>
              <a:t> خطر بروز عوارض </a:t>
            </a:r>
            <a:r>
              <a:rPr lang="fa-IR" sz="4800" dirty="0" err="1">
                <a:cs typeface="B Titr" panose="00000700000000000000" pitchFamily="2" charset="-78"/>
              </a:rPr>
              <a:t>ديابتي</a:t>
            </a:r>
            <a:endParaRPr lang="en-US" sz="4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52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err="1">
                <a:cs typeface="B Titr" panose="00000700000000000000" pitchFamily="2" charset="-78"/>
              </a:rPr>
              <a:t>نكات</a:t>
            </a:r>
            <a:r>
              <a:rPr lang="fa-IR" sz="3600" b="1" dirty="0">
                <a:cs typeface="B Titr" panose="00000700000000000000" pitchFamily="2" charset="-78"/>
              </a:rPr>
              <a:t> مهم در مراقبت از پاها در </a:t>
            </a:r>
            <a:r>
              <a:rPr lang="fa-IR" sz="3600" b="1" dirty="0" err="1">
                <a:cs typeface="B Titr" panose="00000700000000000000" pitchFamily="2" charset="-78"/>
              </a:rPr>
              <a:t>بيماران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600" b="1" dirty="0" err="1">
                <a:cs typeface="B Titr" panose="00000700000000000000" pitchFamily="2" charset="-78"/>
              </a:rPr>
              <a:t>ديابتي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دو عارضه </a:t>
            </a:r>
            <a:r>
              <a:rPr lang="fa-IR" b="1" dirty="0" smtClean="0">
                <a:cs typeface="B Nazanin" panose="00000400000000000000" pitchFamily="2" charset="-78"/>
              </a:rPr>
              <a:t>مهم در پاهای دیابتی ها</a:t>
            </a:r>
            <a:endParaRPr lang="en-US" b="1" dirty="0">
              <a:cs typeface="B Nazanin" panose="00000400000000000000" pitchFamily="2" charset="-78"/>
            </a:endParaRPr>
          </a:p>
          <a:p>
            <a:pPr lvl="1" algn="justLow"/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بی حسی و کرختی پا،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1" algn="justLow"/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عفونت و دیر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بهبودیافتن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زخم و جراحت های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پا</a:t>
            </a:r>
            <a:endParaRPr lang="fa-IR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در </a:t>
            </a:r>
            <a:r>
              <a:rPr lang="fa-IR" b="1" dirty="0" smtClean="0">
                <a:cs typeface="B Nazanin" panose="00000400000000000000" pitchFamily="2" charset="-78"/>
              </a:rPr>
              <a:t>نتیجه حفظ </a:t>
            </a:r>
            <a:r>
              <a:rPr lang="fa-IR" b="1" dirty="0">
                <a:cs typeface="B Nazanin" panose="00000400000000000000" pitchFamily="2" charset="-78"/>
              </a:rPr>
              <a:t>بهداشت پای افراد مبتلا به دیابت بسیار مهم است</a:t>
            </a:r>
            <a:r>
              <a:rPr lang="en-US" b="1" dirty="0">
                <a:cs typeface="B Nazanin" panose="00000400000000000000" pitchFamily="2" charset="-78"/>
              </a:rPr>
              <a:t>: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هر روز پاهای خود را با آب ولرم و صابون بشویند و بین انگشتان خود را با </a:t>
            </a:r>
            <a:r>
              <a:rPr lang="fa-IR" b="1" dirty="0" err="1">
                <a:cs typeface="B Nazanin" panose="00000400000000000000" pitchFamily="2" charset="-78"/>
              </a:rPr>
              <a:t>حولۀ</a:t>
            </a:r>
            <a:r>
              <a:rPr lang="fa-IR" b="1" dirty="0">
                <a:cs typeface="B Nazanin" panose="00000400000000000000" pitchFamily="2" charset="-78"/>
              </a:rPr>
              <a:t> نرم خشک کنند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ناخن های پا را کوتاه نگه دارند و باید ناخن را به طور مستقیم گرفته و کنار نا </a:t>
            </a:r>
            <a:r>
              <a:rPr lang="fa-IR" b="1" dirty="0" err="1">
                <a:cs typeface="B Nazanin" panose="00000400000000000000" pitchFamily="2" charset="-78"/>
              </a:rPr>
              <a:t>خن</a:t>
            </a:r>
            <a:r>
              <a:rPr lang="fa-IR" b="1" dirty="0">
                <a:cs typeface="B Nazanin" panose="00000400000000000000" pitchFamily="2" charset="-78"/>
              </a:rPr>
              <a:t> را نگیرند</a:t>
            </a:r>
            <a:r>
              <a:rPr lang="en-US" b="1" dirty="0">
                <a:cs typeface="B Nazanin" panose="00000400000000000000" pitchFamily="2" charset="-78"/>
              </a:rPr>
              <a:t> . </a:t>
            </a:r>
            <a:r>
              <a:rPr lang="fa-IR" b="1" dirty="0">
                <a:cs typeface="B Nazanin" panose="00000400000000000000" pitchFamily="2" charset="-78"/>
              </a:rPr>
              <a:t>ناخن نباید از ته گرفته شود و درصورتی که دید بیمار مشکل داشته باشد، شخص دیگری ناخن </a:t>
            </a:r>
            <a:r>
              <a:rPr lang="fa-IR" b="1" dirty="0" err="1">
                <a:cs typeface="B Nazanin" panose="00000400000000000000" pitchFamily="2" charset="-78"/>
              </a:rPr>
              <a:t>هایش</a:t>
            </a:r>
            <a:r>
              <a:rPr lang="fa-IR" b="1" dirty="0">
                <a:cs typeface="B Nazanin" panose="00000400000000000000" pitchFamily="2" charset="-78"/>
              </a:rPr>
              <a:t> را بگیرد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marL="109728" lvl="0" indent="0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lvl="0"/>
            <a:endParaRPr lang="fa-IR" b="1" dirty="0" smtClean="0">
              <a:cs typeface="B Nazanin" panose="00000400000000000000" pitchFamily="2" charset="-78"/>
            </a:endParaRPr>
          </a:p>
          <a:p>
            <a:pPr lvl="0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7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err="1">
                <a:cs typeface="B Titr" panose="00000700000000000000" pitchFamily="2" charset="-78"/>
              </a:rPr>
              <a:t>نكات</a:t>
            </a:r>
            <a:r>
              <a:rPr lang="fa-IR" sz="3600" b="1" dirty="0">
                <a:cs typeface="B Titr" panose="00000700000000000000" pitchFamily="2" charset="-78"/>
              </a:rPr>
              <a:t> مهم در مراقبت از پاها در </a:t>
            </a:r>
            <a:r>
              <a:rPr lang="fa-IR" sz="3600" b="1" dirty="0" err="1">
                <a:cs typeface="B Titr" panose="00000700000000000000" pitchFamily="2" charset="-78"/>
              </a:rPr>
              <a:t>بيماران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600" b="1" dirty="0" err="1" smtClean="0">
                <a:cs typeface="B Titr" panose="00000700000000000000" pitchFamily="2" charset="-78"/>
              </a:rPr>
              <a:t>ديابتي</a:t>
            </a:r>
            <a:r>
              <a:rPr lang="fa-IR" sz="3600" b="1" dirty="0" smtClean="0">
                <a:cs typeface="B Titr" panose="00000700000000000000" pitchFamily="2" charset="-78"/>
              </a:rPr>
              <a:t>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lvl="0" algn="justLow"/>
            <a:r>
              <a:rPr lang="fa-IR" b="1" dirty="0">
                <a:cs typeface="B Nazanin" panose="00000400000000000000" pitchFamily="2" charset="-78"/>
              </a:rPr>
              <a:t>جوراب خود را روزانه عوض کرده و از جوراب نخی و ضخیم استفاده کند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خانه از کفش راحتی و </a:t>
            </a:r>
            <a:r>
              <a:rPr lang="fa-IR" b="1" dirty="0" smtClean="0">
                <a:cs typeface="B Nazanin" panose="00000400000000000000" pitchFamily="2" charset="-78"/>
              </a:rPr>
              <a:t>دمپایی </a:t>
            </a:r>
            <a:r>
              <a:rPr lang="fa-IR" b="1" dirty="0">
                <a:cs typeface="B Nazanin" panose="00000400000000000000" pitchFamily="2" charset="-78"/>
              </a:rPr>
              <a:t>استفاده کنند و برای جلوگیری از جراحت های احتمالی </a:t>
            </a:r>
            <a:r>
              <a:rPr lang="fa-IR" b="1" dirty="0" smtClean="0">
                <a:cs typeface="B Nazanin" panose="00000400000000000000" pitchFamily="2" charset="-78"/>
              </a:rPr>
              <a:t>پا،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>
                <a:cs typeface="B Nazanin" panose="00000400000000000000" pitchFamily="2" charset="-78"/>
              </a:rPr>
              <a:t>پای برهنه در منزل راه نروند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پاهای خود را روزانه از نظر وجود قرمزی، تورم، تغییر رنگ، زخم، ترک خوردگی و ترشح </a:t>
            </a:r>
            <a:r>
              <a:rPr lang="fa-IR" b="1" dirty="0" smtClean="0">
                <a:cs typeface="B Nazanin" panose="00000400000000000000" pitchFamily="2" charset="-78"/>
              </a:rPr>
              <a:t>اطراف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ناخن </a:t>
            </a:r>
            <a:r>
              <a:rPr lang="fa-IR" b="1" dirty="0">
                <a:cs typeface="B Nazanin" panose="00000400000000000000" pitchFamily="2" charset="-78"/>
              </a:rPr>
              <a:t>بررسی کنند، و برای این منظور و </a:t>
            </a:r>
            <a:r>
              <a:rPr lang="fa-IR" b="1" dirty="0" err="1">
                <a:cs typeface="B Nazanin" panose="00000400000000000000" pitchFamily="2" charset="-78"/>
              </a:rPr>
              <a:t>مشاهدۀ</a:t>
            </a:r>
            <a:r>
              <a:rPr lang="fa-IR" b="1" dirty="0">
                <a:cs typeface="B Nazanin" panose="00000400000000000000" pitchFamily="2" charset="-78"/>
              </a:rPr>
              <a:t> کف پا می توانند از آینه استفاده نمایند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 از نزدیک کردن پای خود به آتش، بخاری، </a:t>
            </a:r>
            <a:r>
              <a:rPr lang="fa-IR" b="1" dirty="0" err="1">
                <a:cs typeface="B Nazanin" panose="00000400000000000000" pitchFamily="2" charset="-78"/>
              </a:rPr>
              <a:t>شوفاژ</a:t>
            </a:r>
            <a:r>
              <a:rPr lang="fa-IR" b="1" dirty="0">
                <a:cs typeface="B Nazanin" panose="00000400000000000000" pitchFamily="2" charset="-78"/>
              </a:rPr>
              <a:t> و هر </a:t>
            </a:r>
            <a:r>
              <a:rPr lang="fa-IR" b="1" dirty="0" err="1">
                <a:cs typeface="B Nazanin" panose="00000400000000000000" pitchFamily="2" charset="-78"/>
              </a:rPr>
              <a:t>وسیلۀ</a:t>
            </a:r>
            <a:r>
              <a:rPr lang="fa-IR" b="1" dirty="0">
                <a:cs typeface="B Nazanin" panose="00000400000000000000" pitchFamily="2" charset="-78"/>
              </a:rPr>
              <a:t> گرمایی دیگر خودداری کنند</a:t>
            </a:r>
            <a:r>
              <a:rPr lang="en-US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pPr lvl="0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12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err="1">
                <a:cs typeface="B Titr" panose="00000700000000000000" pitchFamily="2" charset="-78"/>
              </a:rPr>
              <a:t>نكات</a:t>
            </a:r>
            <a:r>
              <a:rPr lang="fa-IR" sz="3600" b="1" dirty="0">
                <a:cs typeface="B Titr" panose="00000700000000000000" pitchFamily="2" charset="-78"/>
              </a:rPr>
              <a:t> مهم در مراقبت از پاها در </a:t>
            </a:r>
            <a:r>
              <a:rPr lang="fa-IR" sz="3600" b="1" dirty="0" err="1">
                <a:cs typeface="B Titr" panose="00000700000000000000" pitchFamily="2" charset="-78"/>
              </a:rPr>
              <a:t>بيماران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600" b="1" dirty="0" err="1" smtClean="0">
                <a:cs typeface="B Titr" panose="00000700000000000000" pitchFamily="2" charset="-78"/>
              </a:rPr>
              <a:t>ديابتي</a:t>
            </a:r>
            <a:r>
              <a:rPr lang="fa-IR" sz="3600" b="1" dirty="0" smtClean="0">
                <a:cs typeface="B Titr" panose="00000700000000000000" pitchFamily="2" charset="-78"/>
              </a:rPr>
              <a:t>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lvl="0" algn="justLow"/>
            <a:r>
              <a:rPr lang="fa-IR" b="1" dirty="0">
                <a:cs typeface="B Nazanin" panose="00000400000000000000" pitchFamily="2" charset="-78"/>
              </a:rPr>
              <a:t>داخل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قبل از </a:t>
            </a:r>
            <a:r>
              <a:rPr lang="fa-IR" b="1" dirty="0" err="1">
                <a:cs typeface="B Nazanin" panose="00000400000000000000" pitchFamily="2" charset="-78"/>
              </a:rPr>
              <a:t>پوشيدن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چك</a:t>
            </a:r>
            <a:r>
              <a:rPr lang="fa-IR" b="1" dirty="0">
                <a:cs typeface="B Nazanin" panose="00000400000000000000" pitchFamily="2" charset="-78"/>
              </a:rPr>
              <a:t>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هنگام ورزش از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مناسب استفاده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err="1">
                <a:cs typeface="B Nazanin" panose="00000400000000000000" pitchFamily="2" charset="-78"/>
              </a:rPr>
              <a:t>پوشيدن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دمپايي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بندي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پشت باز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تواند </a:t>
            </a:r>
            <a:r>
              <a:rPr lang="fa-IR" b="1" dirty="0" err="1">
                <a:cs typeface="B Nazanin" panose="00000400000000000000" pitchFamily="2" charset="-78"/>
              </a:rPr>
              <a:t>مشكل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آفرين</a:t>
            </a:r>
            <a:r>
              <a:rPr lang="fa-IR" b="1" dirty="0">
                <a:cs typeface="B Nazanin" panose="00000400000000000000" pitchFamily="2" charset="-78"/>
              </a:rPr>
              <a:t> باشد.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err="1">
                <a:cs typeface="B Nazanin" panose="00000400000000000000" pitchFamily="2" charset="-78"/>
              </a:rPr>
              <a:t>هميشه</a:t>
            </a:r>
            <a:r>
              <a:rPr lang="fa-IR" b="1" dirty="0">
                <a:cs typeface="B Nazanin" panose="00000400000000000000" pitchFamily="2" charset="-78"/>
              </a:rPr>
              <a:t> عصر و شب </a:t>
            </a:r>
            <a:r>
              <a:rPr lang="fa-IR" b="1" dirty="0" err="1">
                <a:cs typeface="B Nazanin" panose="00000400000000000000" pitchFamily="2" charset="-78"/>
              </a:rPr>
              <a:t>براي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خريدن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اقدام شود. </a:t>
            </a:r>
            <a:r>
              <a:rPr lang="fa-IR" b="1" dirty="0" err="1">
                <a:cs typeface="B Nazanin" panose="00000400000000000000" pitchFamily="2" charset="-78"/>
              </a:rPr>
              <a:t>زيرا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زمان پا در بزرگ </a:t>
            </a:r>
            <a:r>
              <a:rPr lang="fa-IR" b="1" dirty="0" err="1">
                <a:cs typeface="B Nazanin" panose="00000400000000000000" pitchFamily="2" charset="-78"/>
              </a:rPr>
              <a:t>ترين</a:t>
            </a:r>
            <a:r>
              <a:rPr lang="fa-IR" b="1" dirty="0">
                <a:cs typeface="B Nazanin" panose="00000400000000000000" pitchFamily="2" charset="-78"/>
              </a:rPr>
              <a:t> حالت خود است و فرد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تواند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مناسب </a:t>
            </a:r>
            <a:r>
              <a:rPr lang="fa-IR" b="1" dirty="0" err="1">
                <a:cs typeface="B Nazanin" panose="00000400000000000000" pitchFamily="2" charset="-78"/>
              </a:rPr>
              <a:t>پاي</a:t>
            </a:r>
            <a:r>
              <a:rPr lang="fa-IR" b="1" dirty="0">
                <a:cs typeface="B Nazanin" panose="00000400000000000000" pitchFamily="2" charset="-78"/>
              </a:rPr>
              <a:t> خود را </a:t>
            </a:r>
            <a:r>
              <a:rPr lang="fa-IR" b="1" dirty="0" err="1">
                <a:cs typeface="B Nazanin" panose="00000400000000000000" pitchFamily="2" charset="-78"/>
              </a:rPr>
              <a:t>خريداري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جلو پهن انتخاب شود تا انگشتان </a:t>
            </a:r>
            <a:r>
              <a:rPr lang="fa-IR" b="1" dirty="0" err="1">
                <a:cs typeface="B Nazanin" panose="00000400000000000000" pitchFamily="2" charset="-78"/>
              </a:rPr>
              <a:t>فضاي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كافي</a:t>
            </a:r>
            <a:r>
              <a:rPr lang="fa-IR" b="1" dirty="0">
                <a:cs typeface="B Nazanin" panose="00000400000000000000" pitchFamily="2" charset="-78"/>
              </a:rPr>
              <a:t> داشته باشند.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err="1">
                <a:cs typeface="B Nazanin" panose="00000400000000000000" pitchFamily="2" charset="-78"/>
              </a:rPr>
              <a:t>كف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كلفت</a:t>
            </a:r>
            <a:r>
              <a:rPr lang="fa-IR" b="1" dirty="0">
                <a:cs typeface="B Nazanin" panose="00000400000000000000" pitchFamily="2" charset="-78"/>
              </a:rPr>
              <a:t> و راحت باشد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ضربه را از </a:t>
            </a:r>
            <a:r>
              <a:rPr lang="fa-IR" b="1" dirty="0" err="1">
                <a:cs typeface="B Nazanin" panose="00000400000000000000" pitchFamily="2" charset="-78"/>
              </a:rPr>
              <a:t>زمين</a:t>
            </a:r>
            <a:r>
              <a:rPr lang="fa-IR" b="1" dirty="0">
                <a:cs typeface="B Nazanin" panose="00000400000000000000" pitchFamily="2" charset="-78"/>
              </a:rPr>
              <a:t> به پا منتقل </a:t>
            </a:r>
            <a:r>
              <a:rPr lang="fa-IR" b="1" dirty="0" err="1">
                <a:cs typeface="B Nazanin" panose="00000400000000000000" pitchFamily="2" charset="-78"/>
              </a:rPr>
              <a:t>نكند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پاشنه </a:t>
            </a:r>
            <a:r>
              <a:rPr lang="fa-IR" b="1" dirty="0" err="1">
                <a:cs typeface="B Nazanin" panose="00000400000000000000" pitchFamily="2" charset="-78"/>
              </a:rPr>
              <a:t>كفش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نبايد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خيلي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كوتاه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بلند باشد. (پاشنه 5/1 تا 3 </a:t>
            </a:r>
            <a:r>
              <a:rPr lang="fa-IR" b="1" dirty="0" err="1">
                <a:cs typeface="B Nazanin" panose="00000400000000000000" pitchFamily="2" charset="-78"/>
              </a:rPr>
              <a:t>سانت</a:t>
            </a:r>
            <a:r>
              <a:rPr lang="fa-IR" b="1" dirty="0">
                <a:cs typeface="B Nazanin" panose="00000400000000000000" pitchFamily="2" charset="-78"/>
              </a:rPr>
              <a:t> مناسب است).</a:t>
            </a:r>
            <a:endParaRPr lang="en-US" b="1" dirty="0">
              <a:cs typeface="B Nazanin" panose="00000400000000000000" pitchFamily="2" charset="-78"/>
            </a:endParaRPr>
          </a:p>
          <a:p>
            <a:pPr marL="109728" lvl="0" indent="0"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5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0688"/>
            <a:ext cx="55692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cs typeface="B Titr" panose="00000700000000000000" pitchFamily="2" charset="-78"/>
              </a:rPr>
              <a:t>وظایف کارشناس مراقب </a:t>
            </a:r>
            <a:r>
              <a:rPr lang="fa-IR" sz="3600" dirty="0" smtClean="0">
                <a:cs typeface="B Titr" panose="00000700000000000000" pitchFamily="2" charset="-78"/>
              </a:rPr>
              <a:t>سلامت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فراخوان </a:t>
            </a:r>
            <a:r>
              <a:rPr lang="fa-IR" b="1" dirty="0">
                <a:cs typeface="B Nazanin" panose="00000400000000000000" pitchFamily="2" charset="-78"/>
              </a:rPr>
              <a:t>افراد پره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براي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غربالگري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ساليانه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ثبت </a:t>
            </a:r>
            <a:r>
              <a:rPr lang="fa-IR" b="1" dirty="0">
                <a:cs typeface="B Nazanin" panose="00000400000000000000" pitchFamily="2" charset="-78"/>
              </a:rPr>
              <a:t>اطلاعات در نرم افزار </a:t>
            </a:r>
            <a:r>
              <a:rPr lang="fa-IR" b="1" dirty="0" smtClean="0">
                <a:cs typeface="B Nazanin" panose="00000400000000000000" pitchFamily="2" charset="-78"/>
              </a:rPr>
              <a:t>مربوطه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ثبت </a:t>
            </a:r>
            <a:r>
              <a:rPr lang="fa-IR" b="1" dirty="0">
                <a:cs typeface="B Nazanin" panose="00000400000000000000" pitchFamily="2" charset="-78"/>
              </a:rPr>
              <a:t>اطلاعات به </a:t>
            </a:r>
            <a:r>
              <a:rPr lang="fa-IR" b="1" dirty="0" err="1">
                <a:cs typeface="B Nazanin" panose="00000400000000000000" pitchFamily="2" charset="-78"/>
              </a:rPr>
              <a:t>منظورغربالگري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بعدي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ارجاع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به سطوح بالاتر بر اساس دستورالعمل </a:t>
            </a:r>
            <a:r>
              <a:rPr lang="fa-IR" b="1" dirty="0" err="1">
                <a:cs typeface="B Nazanin" panose="00000400000000000000" pitchFamily="2" charset="-78"/>
              </a:rPr>
              <a:t>كشوري</a:t>
            </a:r>
            <a:r>
              <a:rPr lang="fa-IR" b="1" dirty="0">
                <a:cs typeface="B Nazanin" panose="00000400000000000000" pitchFamily="2" charset="-78"/>
              </a:rPr>
              <a:t> برنامه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آموزش </a:t>
            </a:r>
            <a:endParaRPr lang="fa-IR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b="1" dirty="0" smtClean="0">
                <a:cs typeface="B Nazanin" panose="00000400000000000000" pitchFamily="2" charset="-78"/>
              </a:rPr>
              <a:t>	</a:t>
            </a:r>
            <a:r>
              <a:rPr lang="fa-IR" sz="26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همگاني</a:t>
            </a:r>
            <a:endParaRPr lang="fa-IR" sz="260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	</a:t>
            </a:r>
            <a:r>
              <a:rPr lang="fa-IR" sz="26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بيماران</a:t>
            </a:r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ديابتي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و خانواده </a:t>
            </a:r>
            <a:r>
              <a:rPr lang="fa-IR" sz="26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هايشان</a:t>
            </a:r>
            <a:endParaRPr lang="fa-IR" sz="260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	زنان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مبتلا به </a:t>
            </a:r>
            <a:r>
              <a:rPr lang="fa-IR" sz="26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ديابت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بارداري</a:t>
            </a:r>
            <a:endParaRPr lang="fa-IR" sz="2600" b="1" dirty="0" smtClean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	</a:t>
            </a:r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افراد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پره </a:t>
            </a:r>
            <a:r>
              <a:rPr lang="fa-IR" sz="26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ديابتي</a:t>
            </a:r>
            <a:endParaRPr lang="fa-IR" sz="260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ثبت </a:t>
            </a:r>
            <a:r>
              <a:rPr lang="fa-IR" b="1" dirty="0">
                <a:cs typeface="B Nazanin" panose="00000400000000000000" pitchFamily="2" charset="-78"/>
              </a:rPr>
              <a:t>و گزارش اطلاعات به سطح بالاتر</a:t>
            </a:r>
          </a:p>
        </p:txBody>
      </p:sp>
    </p:spTree>
    <p:extLst>
      <p:ext uri="{BB962C8B-B14F-4D97-AF65-F5344CB8AC3E}">
        <p14:creationId xmlns:p14="http://schemas.microsoft.com/office/powerpoint/2010/main" val="11102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648072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err="1">
                <a:cs typeface="B Titr" panose="00000700000000000000" pitchFamily="2" charset="-78"/>
              </a:rPr>
              <a:t>كنترل</a:t>
            </a:r>
            <a:r>
              <a:rPr lang="fa-IR" sz="3600" dirty="0">
                <a:cs typeface="B Titr" panose="00000700000000000000" pitchFamily="2" charset="-78"/>
              </a:rPr>
              <a:t> مطلوب </a:t>
            </a:r>
            <a:r>
              <a:rPr lang="fa-IR" sz="3600" dirty="0" err="1">
                <a:cs typeface="B Titr" panose="00000700000000000000" pitchFamily="2" charset="-78"/>
              </a:rPr>
              <a:t>چربي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هاي</a:t>
            </a:r>
            <a:r>
              <a:rPr lang="fa-IR" sz="3600" dirty="0">
                <a:cs typeface="B Titr" panose="00000700000000000000" pitchFamily="2" charset="-78"/>
              </a:rPr>
              <a:t> خون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شانس </a:t>
            </a:r>
            <a:r>
              <a:rPr lang="fa-IR" b="1" dirty="0" err="1">
                <a:cs typeface="B Nazanin" panose="00000400000000000000" pitchFamily="2" charset="-78"/>
              </a:rPr>
              <a:t>بيشتري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براي</a:t>
            </a:r>
            <a:r>
              <a:rPr lang="fa-IR" b="1" dirty="0">
                <a:cs typeface="B Nazanin" panose="00000400000000000000" pitchFamily="2" charset="-78"/>
              </a:rPr>
              <a:t> ابتلا به </a:t>
            </a:r>
            <a:r>
              <a:rPr lang="fa-IR" b="1" dirty="0" err="1">
                <a:cs typeface="B Nazanin" panose="00000400000000000000" pitchFamily="2" charset="-78"/>
              </a:rPr>
              <a:t>فشارخون</a:t>
            </a:r>
            <a:r>
              <a:rPr lang="fa-IR" b="1" dirty="0">
                <a:cs typeface="B Nazanin" panose="00000400000000000000" pitchFamily="2" charset="-78"/>
              </a:rPr>
              <a:t> بالا و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اختلال </a:t>
            </a:r>
            <a:r>
              <a:rPr lang="fa-IR" b="1" dirty="0" err="1">
                <a:cs typeface="B Nazanin" panose="00000400000000000000" pitchFamily="2" charset="-78"/>
              </a:rPr>
              <a:t>چربي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خون دارند.</a:t>
            </a:r>
            <a:endParaRPr lang="en-US" b="1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حداقل </a:t>
            </a:r>
            <a:r>
              <a:rPr lang="fa-IR" b="1" dirty="0" err="1">
                <a:cs typeface="B Nazanin" panose="00000400000000000000" pitchFamily="2" charset="-78"/>
              </a:rPr>
              <a:t>سالي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يك</a:t>
            </a:r>
            <a:r>
              <a:rPr lang="fa-IR" b="1" dirty="0">
                <a:cs typeface="B Nazanin" panose="00000400000000000000" pitchFamily="2" charset="-78"/>
              </a:rPr>
              <a:t> بار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چربي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خون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اندازه </a:t>
            </a:r>
            <a:r>
              <a:rPr lang="fa-IR" b="1" dirty="0" err="1">
                <a:cs typeface="B Nazanin" panose="00000400000000000000" pitchFamily="2" charset="-78"/>
              </a:rPr>
              <a:t>گيري</a:t>
            </a:r>
            <a:r>
              <a:rPr lang="fa-IR" b="1" dirty="0">
                <a:cs typeface="B Nazanin" panose="00000400000000000000" pitchFamily="2" charset="-78"/>
              </a:rPr>
              <a:t> شود و در صورت </a:t>
            </a:r>
            <a:r>
              <a:rPr lang="fa-IR" b="1" dirty="0" err="1">
                <a:cs typeface="B Nazanin" panose="00000400000000000000" pitchFamily="2" charset="-78"/>
              </a:rPr>
              <a:t>نياز</a:t>
            </a:r>
            <a:r>
              <a:rPr lang="fa-IR" b="1" dirty="0">
                <a:cs typeface="B Nazanin" panose="00000400000000000000" pitchFamily="2" charset="-78"/>
              </a:rPr>
              <a:t> تحت درمان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غير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دارويي</a:t>
            </a:r>
            <a:r>
              <a:rPr lang="fa-IR" b="1" dirty="0">
                <a:cs typeface="B Nazanin" panose="00000400000000000000" pitchFamily="2" charset="-78"/>
              </a:rPr>
              <a:t> (</a:t>
            </a:r>
            <a:r>
              <a:rPr lang="fa-IR" b="1" dirty="0" err="1">
                <a:cs typeface="B Nazanin" panose="00000400000000000000" pitchFamily="2" charset="-78"/>
              </a:rPr>
              <a:t>تغذيه</a:t>
            </a:r>
            <a:r>
              <a:rPr lang="fa-IR" b="1" dirty="0">
                <a:cs typeface="B Nazanin" panose="00000400000000000000" pitchFamily="2" charset="-78"/>
              </a:rPr>
              <a:t> مناسب، </a:t>
            </a:r>
            <a:r>
              <a:rPr lang="fa-IR" b="1" dirty="0" err="1">
                <a:cs typeface="B Nazanin" panose="00000400000000000000" pitchFamily="2" charset="-78"/>
              </a:rPr>
              <a:t>فعاليت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بدني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كافي</a:t>
            </a:r>
            <a:r>
              <a:rPr lang="fa-IR" b="1" dirty="0">
                <a:cs typeface="B Nazanin" panose="00000400000000000000" pitchFamily="2" charset="-78"/>
              </a:rPr>
              <a:t> قطع مصرف </a:t>
            </a:r>
            <a:r>
              <a:rPr lang="fa-IR" b="1" dirty="0" err="1">
                <a:cs typeface="B Nazanin" panose="00000400000000000000" pitchFamily="2" charset="-78"/>
              </a:rPr>
              <a:t>دخانيات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الكل</a:t>
            </a:r>
            <a:r>
              <a:rPr lang="fa-IR" b="1" dirty="0">
                <a:cs typeface="B Nazanin" panose="00000400000000000000" pitchFamily="2" charset="-78"/>
              </a:rPr>
              <a:t>) و در صورت </a:t>
            </a:r>
            <a:r>
              <a:rPr lang="fa-IR" b="1" dirty="0" err="1">
                <a:cs typeface="B Nazanin" panose="00000400000000000000" pitchFamily="2" charset="-78"/>
              </a:rPr>
              <a:t>نياز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دارويي</a:t>
            </a:r>
            <a:r>
              <a:rPr lang="fa-IR" b="1" dirty="0">
                <a:cs typeface="B Nazanin" panose="00000400000000000000" pitchFamily="2" charset="-78"/>
              </a:rPr>
              <a:t> قرار </a:t>
            </a:r>
            <a:r>
              <a:rPr lang="fa-IR" b="1" dirty="0" err="1">
                <a:cs typeface="B Nazanin" panose="00000400000000000000" pitchFamily="2" charset="-78"/>
              </a:rPr>
              <a:t>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01970"/>
            <a:ext cx="7909192" cy="877824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قطع مصرف </a:t>
            </a:r>
            <a:r>
              <a:rPr lang="fa-IR" sz="3200" dirty="0" err="1">
                <a:cs typeface="B Titr" panose="00000700000000000000" pitchFamily="2" charset="-78"/>
              </a:rPr>
              <a:t>دخانيات</a:t>
            </a:r>
            <a:r>
              <a:rPr lang="fa-IR" sz="3200" dirty="0">
                <a:cs typeface="B Titr" panose="00000700000000000000" pitchFamily="2" charset="-78"/>
              </a:rPr>
              <a:t> در </a:t>
            </a:r>
            <a:r>
              <a:rPr lang="fa-IR" sz="3200" dirty="0" err="1">
                <a:cs typeface="B Titr" panose="00000700000000000000" pitchFamily="2" charset="-78"/>
              </a:rPr>
              <a:t>پيشگيري</a:t>
            </a:r>
            <a:r>
              <a:rPr lang="fa-IR" sz="3200" dirty="0">
                <a:cs typeface="B Titr" panose="00000700000000000000" pitchFamily="2" charset="-78"/>
              </a:rPr>
              <a:t> از عوارض </a:t>
            </a:r>
            <a:r>
              <a:rPr lang="fa-IR" sz="3200" dirty="0" err="1">
                <a:cs typeface="B Titr" panose="00000700000000000000" pitchFamily="2" charset="-78"/>
              </a:rPr>
              <a:t>ديررس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ديابت</a:t>
            </a:r>
            <a:r>
              <a:rPr lang="fa-IR" sz="3200" dirty="0">
                <a:cs typeface="B Titr" panose="00000700000000000000" pitchFamily="2" charset="-78"/>
              </a:rPr>
              <a:t> نقش </a:t>
            </a:r>
            <a:r>
              <a:rPr lang="fa-IR" sz="3200" dirty="0" err="1">
                <a:cs typeface="B Titr" panose="00000700000000000000" pitchFamily="2" charset="-78"/>
              </a:rPr>
              <a:t>مهمي</a:t>
            </a:r>
            <a:r>
              <a:rPr lang="fa-IR" sz="3200" dirty="0">
                <a:cs typeface="B Titr" panose="00000700000000000000" pitchFamily="2" charset="-78"/>
              </a:rPr>
              <a:t> دارد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3688" y="2276872"/>
            <a:ext cx="5607227" cy="36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0688"/>
            <a:ext cx="8153400" cy="72008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err="1">
                <a:cs typeface="B Titr" panose="00000700000000000000" pitchFamily="2" charset="-78"/>
              </a:rPr>
              <a:t>كنترل</a:t>
            </a:r>
            <a:r>
              <a:rPr lang="fa-IR" sz="3600" dirty="0">
                <a:cs typeface="B Titr" panose="00000700000000000000" pitchFamily="2" charset="-78"/>
              </a:rPr>
              <a:t> مطلوب </a:t>
            </a:r>
            <a:r>
              <a:rPr lang="fa-IR" sz="3600" dirty="0" err="1">
                <a:cs typeface="B Titr" panose="00000700000000000000" pitchFamily="2" charset="-78"/>
              </a:rPr>
              <a:t>فشارخون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591458"/>
            <a:ext cx="3174504" cy="23792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4690864" cy="5146587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 err="1">
                <a:cs typeface="B Nazanin" panose="00000400000000000000" pitchFamily="2" charset="-78"/>
              </a:rPr>
              <a:t>فشارخون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بيماران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ديابتي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بايد</a:t>
            </a:r>
            <a:r>
              <a:rPr lang="fa-IR" sz="2400" b="1" dirty="0">
                <a:cs typeface="B Nazanin" panose="00000400000000000000" pitchFamily="2" charset="-78"/>
              </a:rPr>
              <a:t> در هر </a:t>
            </a:r>
            <a:r>
              <a:rPr lang="fa-IR" sz="2400" b="1" dirty="0" err="1">
                <a:cs typeface="B Nazanin" panose="00000400000000000000" pitchFamily="2" charset="-78"/>
              </a:rPr>
              <a:t>ويزيت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پزشك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در </a:t>
            </a:r>
            <a:r>
              <a:rPr lang="fa-IR" sz="2400" b="1" dirty="0">
                <a:cs typeface="B Nazanin" panose="00000400000000000000" pitchFamily="2" charset="-78"/>
              </a:rPr>
              <a:t>صورت </a:t>
            </a:r>
            <a:r>
              <a:rPr lang="fa-IR" sz="2400" b="1" dirty="0" err="1">
                <a:cs typeface="B Nazanin" panose="00000400000000000000" pitchFamily="2" charset="-78"/>
              </a:rPr>
              <a:t>غيرطبيعي</a:t>
            </a:r>
            <a:r>
              <a:rPr lang="fa-IR" sz="2400" b="1" dirty="0">
                <a:cs typeface="B Nazanin" panose="00000400000000000000" pitchFamily="2" charset="-78"/>
              </a:rPr>
              <a:t> بودن، </a:t>
            </a:r>
            <a:r>
              <a:rPr lang="fa-IR" sz="2400" b="1" dirty="0" err="1">
                <a:cs typeface="B Nazanin" panose="00000400000000000000" pitchFamily="2" charset="-78"/>
              </a:rPr>
              <a:t>بايد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بيمار</a:t>
            </a:r>
            <a:r>
              <a:rPr lang="fa-IR" sz="2400" b="1" dirty="0">
                <a:cs typeface="B Nazanin" panose="00000400000000000000" pitchFamily="2" charset="-78"/>
              </a:rPr>
              <a:t> تحت درمان </a:t>
            </a:r>
            <a:r>
              <a:rPr lang="fa-IR" sz="2400" b="1" dirty="0" err="1">
                <a:cs typeface="B Nazanin" panose="00000400000000000000" pitchFamily="2" charset="-78"/>
              </a:rPr>
              <a:t>هاي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غيردارويي</a:t>
            </a:r>
            <a:r>
              <a:rPr lang="fa-IR" sz="2400" b="1" dirty="0">
                <a:cs typeface="B Nazanin" panose="00000400000000000000" pitchFamily="2" charset="-78"/>
              </a:rPr>
              <a:t> و اگر </a:t>
            </a:r>
            <a:r>
              <a:rPr lang="fa-IR" sz="2400" b="1" dirty="0" err="1">
                <a:cs typeface="B Nazanin" panose="00000400000000000000" pitchFamily="2" charset="-78"/>
              </a:rPr>
              <a:t>نياز</a:t>
            </a:r>
            <a:r>
              <a:rPr lang="fa-IR" sz="2400" b="1" dirty="0">
                <a:cs typeface="B Nazanin" panose="00000400000000000000" pitchFamily="2" charset="-78"/>
              </a:rPr>
              <a:t> بود </a:t>
            </a:r>
            <a:r>
              <a:rPr lang="fa-IR" sz="2400" b="1" dirty="0" err="1">
                <a:cs typeface="B Nazanin" panose="00000400000000000000" pitchFamily="2" charset="-78"/>
              </a:rPr>
              <a:t>دارويي</a:t>
            </a:r>
            <a:r>
              <a:rPr lang="fa-IR" sz="2400" b="1" dirty="0">
                <a:cs typeface="B Nazanin" panose="00000400000000000000" pitchFamily="2" charset="-78"/>
              </a:rPr>
              <a:t> قرار </a:t>
            </a:r>
            <a:r>
              <a:rPr lang="fa-IR" sz="2400" b="1" dirty="0" err="1">
                <a:cs typeface="B Nazanin" panose="00000400000000000000" pitchFamily="2" charset="-78"/>
              </a:rPr>
              <a:t>گيرد</a:t>
            </a:r>
            <a:r>
              <a:rPr lang="fa-IR" sz="2400" b="1" dirty="0">
                <a:cs typeface="B Nazanin" panose="00000400000000000000" pitchFamily="2" charset="-78"/>
              </a:rPr>
              <a:t> و مراقبت </a:t>
            </a:r>
            <a:r>
              <a:rPr lang="fa-IR" sz="2400" b="1" dirty="0" err="1">
                <a:cs typeface="B Nazanin" panose="00000400000000000000" pitchFamily="2" charset="-78"/>
              </a:rPr>
              <a:t>هاي</a:t>
            </a:r>
            <a:r>
              <a:rPr lang="fa-IR" sz="2400" b="1" dirty="0">
                <a:cs typeface="B Nazanin" panose="00000400000000000000" pitchFamily="2" charset="-78"/>
              </a:rPr>
              <a:t> لازم در </a:t>
            </a:r>
            <a:r>
              <a:rPr lang="fa-IR" sz="2400" b="1" dirty="0" err="1">
                <a:cs typeface="B Nazanin" panose="00000400000000000000" pitchFamily="2" charset="-78"/>
              </a:rPr>
              <a:t>اين</a:t>
            </a:r>
            <a:r>
              <a:rPr lang="fa-IR" sz="2400" b="1" dirty="0">
                <a:cs typeface="B Nazanin" panose="00000400000000000000" pitchFamily="2" charset="-78"/>
              </a:rPr>
              <a:t> خصوص اعمال شود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در </a:t>
            </a:r>
            <a:r>
              <a:rPr lang="fa-IR" sz="2400" b="1" dirty="0" err="1">
                <a:cs typeface="B Nazanin" panose="00000400000000000000" pitchFamily="2" charset="-78"/>
              </a:rPr>
              <a:t>بيماران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ديابتي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كه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فشارخون</a:t>
            </a:r>
            <a:r>
              <a:rPr lang="fa-IR" sz="2400" b="1" dirty="0">
                <a:cs typeface="B Nazanin" panose="00000400000000000000" pitchFamily="2" charset="-78"/>
              </a:rPr>
              <a:t> بالا دارند بهتر است آموزش داده شده و در منزل </a:t>
            </a:r>
            <a:r>
              <a:rPr lang="fa-IR" sz="2400" b="1" dirty="0" err="1">
                <a:cs typeface="B Nazanin" panose="00000400000000000000" pitchFamily="2" charset="-78"/>
              </a:rPr>
              <a:t>نيز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فشارخون</a:t>
            </a:r>
            <a:r>
              <a:rPr lang="fa-IR" sz="2400" b="1" dirty="0">
                <a:cs typeface="B Nazanin" panose="00000400000000000000" pitchFamily="2" charset="-78"/>
              </a:rPr>
              <a:t> خود را اندازه </a:t>
            </a:r>
            <a:r>
              <a:rPr lang="fa-IR" sz="2400" b="1" dirty="0" err="1">
                <a:cs typeface="B Nazanin" panose="00000400000000000000" pitchFamily="2" charset="-78"/>
              </a:rPr>
              <a:t>گيري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كرده</a:t>
            </a:r>
            <a:r>
              <a:rPr lang="fa-IR" sz="2400" b="1" dirty="0">
                <a:cs typeface="B Nazanin" panose="00000400000000000000" pitchFamily="2" charset="-78"/>
              </a:rPr>
              <a:t> و در دفترچه </a:t>
            </a:r>
            <a:r>
              <a:rPr lang="fa-IR" sz="2400" b="1" dirty="0" err="1">
                <a:cs typeface="B Nazanin" panose="00000400000000000000" pitchFamily="2" charset="-78"/>
              </a:rPr>
              <a:t>اي</a:t>
            </a:r>
            <a:r>
              <a:rPr lang="fa-IR" sz="2400" b="1" dirty="0">
                <a:cs typeface="B Nazanin" panose="00000400000000000000" pitchFamily="2" charset="-78"/>
              </a:rPr>
              <a:t> ثبت و به </a:t>
            </a:r>
            <a:r>
              <a:rPr lang="fa-IR" sz="2400" b="1" dirty="0" err="1">
                <a:cs typeface="B Nazanin" panose="00000400000000000000" pitchFamily="2" charset="-78"/>
              </a:rPr>
              <a:t>كارشناس</a:t>
            </a:r>
            <a:r>
              <a:rPr lang="fa-IR" sz="2400" b="1" dirty="0">
                <a:cs typeface="B Nazanin" panose="00000400000000000000" pitchFamily="2" charset="-78"/>
              </a:rPr>
              <a:t> مراقب سلامت خانواده و </a:t>
            </a:r>
            <a:r>
              <a:rPr lang="fa-IR" sz="2400" b="1" dirty="0" err="1">
                <a:cs typeface="B Nazanin" panose="00000400000000000000" pitchFamily="2" charset="-78"/>
              </a:rPr>
              <a:t>يا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پزشك</a:t>
            </a:r>
            <a:r>
              <a:rPr lang="fa-IR" sz="2400" b="1" dirty="0">
                <a:cs typeface="B Nazanin" panose="00000400000000000000" pitchFamily="2" charset="-78"/>
              </a:rPr>
              <a:t> اطلاع دهند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06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err="1">
                <a:cs typeface="B Titr" panose="00000700000000000000" pitchFamily="2" charset="-78"/>
              </a:rPr>
              <a:t>معاينات</a:t>
            </a:r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600" b="1" dirty="0" err="1" smtClean="0">
                <a:cs typeface="B Titr" panose="00000700000000000000" pitchFamily="2" charset="-78"/>
              </a:rPr>
              <a:t>چشمي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مراجعه در فواصل زمانی مناسب برای معاینه چشم </a:t>
            </a:r>
            <a:r>
              <a:rPr lang="fa-IR" b="1" dirty="0" smtClean="0">
                <a:cs typeface="B Nazanin" panose="00000400000000000000" pitchFamily="2" charset="-78"/>
              </a:rPr>
              <a:t>ها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مراجعه به پزشک معالج در صورت تاری دید، دوبینی، کاهش بینایی، افتادگی پلک و دیگر مشکلات چشمی.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حداقل </a:t>
            </a:r>
            <a:r>
              <a:rPr lang="fa-IR" b="1" dirty="0" err="1">
                <a:cs typeface="B Nazanin" panose="00000400000000000000" pitchFamily="2" charset="-78"/>
              </a:rPr>
              <a:t>سالي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يك</a:t>
            </a:r>
            <a:r>
              <a:rPr lang="fa-IR" b="1" dirty="0">
                <a:cs typeface="B Nazanin" panose="00000400000000000000" pitchFamily="2" charset="-78"/>
              </a:rPr>
              <a:t> بار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معاينات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كامل</a:t>
            </a:r>
            <a:r>
              <a:rPr lang="fa-IR" b="1" dirty="0">
                <a:cs typeface="B Nazanin" panose="00000400000000000000" pitchFamily="2" charset="-78"/>
              </a:rPr>
              <a:t> چشم در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انجام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خونریزی در شبکیه خطرناک است.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نابینایی از عوارض عدم کنترل قند</a:t>
            </a:r>
          </a:p>
          <a:p>
            <a:pPr marL="109728" indent="0" algn="justLow">
              <a:buNone/>
            </a:pPr>
            <a:r>
              <a:rPr lang="fa-IR" b="1" dirty="0" smtClean="0">
                <a:cs typeface="B Nazanin" panose="00000400000000000000" pitchFamily="2" charset="-78"/>
              </a:rPr>
              <a:t> خون است.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9" y="3501008"/>
            <a:ext cx="318900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>
                <a:cs typeface="B Titr" panose="00000700000000000000" pitchFamily="2" charset="-78"/>
              </a:rPr>
              <a:t>بهداشت و </a:t>
            </a:r>
            <a:r>
              <a:rPr lang="fa-IR" sz="3600" b="1" dirty="0" err="1">
                <a:cs typeface="B Titr" panose="00000700000000000000" pitchFamily="2" charset="-78"/>
              </a:rPr>
              <a:t>مشكلات</a:t>
            </a:r>
            <a:r>
              <a:rPr lang="fa-IR" sz="3600" b="1" dirty="0">
                <a:cs typeface="B Titr" panose="00000700000000000000" pitchFamily="2" charset="-78"/>
              </a:rPr>
              <a:t> دهان و دندان در </a:t>
            </a:r>
            <a:r>
              <a:rPr lang="fa-IR" sz="3600" b="1" dirty="0" err="1" smtClean="0">
                <a:cs typeface="B Titr" panose="00000700000000000000" pitchFamily="2" charset="-78"/>
              </a:rPr>
              <a:t>ديابتی</a:t>
            </a:r>
            <a:r>
              <a:rPr lang="fa-IR" sz="3600" b="1" dirty="0" smtClean="0">
                <a:cs typeface="B Titr" panose="00000700000000000000" pitchFamily="2" charset="-78"/>
              </a:rPr>
              <a:t> ها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افراد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مستعد ابتلا به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دهان، دندان و لثه هستند.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ar-SA" b="1" dirty="0">
                <a:cs typeface="B Nazanin" panose="00000400000000000000" pitchFamily="2" charset="-78"/>
              </a:rPr>
              <a:t>وجود قند بالا در بزاق بيماران ديابتي و اختلال در پاسخ هاي سلول هاي دفاعي بدن، زمينه </a:t>
            </a:r>
            <a:r>
              <a:rPr lang="fa-IR" b="1" dirty="0" smtClean="0">
                <a:cs typeface="B Nazanin" panose="00000400000000000000" pitchFamily="2" charset="-78"/>
              </a:rPr>
              <a:t>را </a:t>
            </a:r>
            <a:r>
              <a:rPr lang="ar-SA" b="1" dirty="0" smtClean="0">
                <a:cs typeface="B Nazanin" panose="00000400000000000000" pitchFamily="2" charset="-78"/>
              </a:rPr>
              <a:t>براي </a:t>
            </a:r>
            <a:r>
              <a:rPr lang="ar-SA" b="1" dirty="0">
                <a:cs typeface="B Nazanin" panose="00000400000000000000" pitchFamily="2" charset="-78"/>
              </a:rPr>
              <a:t>ابتلا به عفونت هاي مختلف از جمله قارچي فراهم </a:t>
            </a:r>
            <a:r>
              <a:rPr lang="fa-IR" b="1" dirty="0" smtClean="0">
                <a:cs typeface="B Nazanin" panose="00000400000000000000" pitchFamily="2" charset="-78"/>
              </a:rPr>
              <a:t> می کند.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3960440" cy="34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fa-IR" sz="2800" dirty="0" err="1">
                <a:cs typeface="B Titr" panose="00000700000000000000" pitchFamily="2" charset="-78"/>
              </a:rPr>
              <a:t>توصيه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 err="1">
                <a:cs typeface="B Titr" panose="00000700000000000000" pitchFamily="2" charset="-78"/>
              </a:rPr>
              <a:t>هاي</a:t>
            </a:r>
            <a:r>
              <a:rPr lang="fa-IR" sz="2800" dirty="0">
                <a:cs typeface="B Titr" panose="00000700000000000000" pitchFamily="2" charset="-78"/>
              </a:rPr>
              <a:t> لازم در بهداشت دهان و دندان </a:t>
            </a:r>
            <a:r>
              <a:rPr lang="fa-IR" sz="2800" dirty="0" err="1">
                <a:cs typeface="B Titr" panose="00000700000000000000" pitchFamily="2" charset="-78"/>
              </a:rPr>
              <a:t>براي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 err="1">
                <a:cs typeface="B Titr" panose="00000700000000000000" pitchFamily="2" charset="-78"/>
              </a:rPr>
              <a:t>بيماران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 err="1">
                <a:cs typeface="B Titr" panose="00000700000000000000" pitchFamily="2" charset="-78"/>
              </a:rPr>
              <a:t>ديابتي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05776"/>
          </a:xfrm>
        </p:spPr>
        <p:txBody>
          <a:bodyPr>
            <a:normAutofit fontScale="92500" lnSpcReduction="20000"/>
          </a:bodyPr>
          <a:lstStyle/>
          <a:p>
            <a:pPr lvl="0" algn="justLow"/>
            <a:r>
              <a:rPr lang="ar-SA" b="1" dirty="0">
                <a:cs typeface="B Nazanin" panose="00000400000000000000" pitchFamily="2" charset="-78"/>
              </a:rPr>
              <a:t>رعايت رژيم غذايي مناسب و مصرف وعده هاي اصلي و ميان وعده ها طبق توصيه كارشناس تغذيه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شستشوي مستمر دهان و دندان ها و استفاده استاندارد از مسواك و نخ دندان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آموختن مسواك زدن و نخ دندان كشيدن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عدم مصرف سيگار و ديگر دخانيات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مصرف آب كافي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مصرف دهان شويه ها به طور مرتب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مراجعه فوري به كارشناس دهان و دندان و يا دندانپزشك در صورت بروز هركدام از علايم بالا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رعايت توصيه ها و انجام پيگيري هاي لازم دندانپزشكي تا بهبود كامل عارضه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ar-SA" b="1" dirty="0">
                <a:cs typeface="B Nazanin" panose="00000400000000000000" pitchFamily="2" charset="-78"/>
              </a:rPr>
              <a:t>مراجعه به مركز دندانپزشكي و معاينه از نظر سلامتي دهان و دندان </a:t>
            </a:r>
            <a:r>
              <a:rPr lang="ar-SA" dirty="0">
                <a:cs typeface="B Nazanin" panose="00000400000000000000" pitchFamily="2" charset="-78"/>
              </a:rPr>
              <a:t>(سالانه دو بار</a:t>
            </a:r>
            <a:r>
              <a:rPr lang="ar-SA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justLow"/>
            <a:r>
              <a:rPr lang="ar-SA" sz="3600" dirty="0">
                <a:cs typeface="B Titr" panose="00000700000000000000" pitchFamily="2" charset="-78"/>
              </a:rPr>
              <a:t>مهارت حل مشكلات بيماري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fa-IR" dirty="0" err="1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روزهاي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dirty="0" err="1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ناخوشي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(مثلا </a:t>
            </a:r>
            <a:r>
              <a:rPr lang="fa-IR" sz="2400" dirty="0" err="1" smtClean="0">
                <a:cs typeface="B Nazanin" panose="00000400000000000000" pitchFamily="2" charset="-78"/>
              </a:rPr>
              <a:t>ابتلاي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بيمار</a:t>
            </a:r>
            <a:r>
              <a:rPr lang="fa-IR" sz="2400" dirty="0" smtClean="0">
                <a:cs typeface="B Nazanin" panose="00000400000000000000" pitchFamily="2" charset="-78"/>
              </a:rPr>
              <a:t> به سرما </a:t>
            </a:r>
            <a:r>
              <a:rPr lang="fa-IR" sz="2400" dirty="0" err="1" smtClean="0">
                <a:cs typeface="B Nazanin" panose="00000400000000000000" pitchFamily="2" charset="-78"/>
              </a:rPr>
              <a:t>خوردگي</a:t>
            </a:r>
            <a:r>
              <a:rPr lang="fa-IR" sz="2400" dirty="0" smtClean="0">
                <a:cs typeface="B Nazanin" panose="00000400000000000000" pitchFamily="2" charset="-78"/>
              </a:rPr>
              <a:t>، اسهال و استفراغ و ...) </a:t>
            </a:r>
            <a:endParaRPr lang="fa-IR" sz="2400" dirty="0" smtClean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err="1" smtClean="0">
                <a:cs typeface="B Nazanin" panose="00000400000000000000" pitchFamily="2" charset="-78"/>
              </a:rPr>
              <a:t>هنگامي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كه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بيمار</a:t>
            </a:r>
            <a:r>
              <a:rPr lang="fa-IR" b="1" dirty="0" smtClean="0">
                <a:cs typeface="B Nazanin" panose="00000400000000000000" pitchFamily="2" charset="-78"/>
              </a:rPr>
              <a:t> ناخوش است قند خون </a:t>
            </a:r>
            <a:r>
              <a:rPr lang="fa-IR" b="1" dirty="0" err="1" smtClean="0">
                <a:cs typeface="B Nazanin" panose="00000400000000000000" pitchFamily="2" charset="-78"/>
              </a:rPr>
              <a:t>مي</a:t>
            </a:r>
            <a:r>
              <a:rPr lang="fa-IR" b="1" dirty="0" smtClean="0">
                <a:cs typeface="B Nazanin" panose="00000400000000000000" pitchFamily="2" charset="-78"/>
              </a:rPr>
              <a:t> تواند بالا برود و </a:t>
            </a:r>
            <a:r>
              <a:rPr lang="fa-IR" b="1" dirty="0" err="1" smtClean="0">
                <a:cs typeface="B Nazanin" panose="00000400000000000000" pitchFamily="2" charset="-78"/>
              </a:rPr>
              <a:t>شرايط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بيمار</a:t>
            </a:r>
            <a:r>
              <a:rPr lang="fa-IR" b="1" dirty="0" smtClean="0">
                <a:cs typeface="B Nazanin" panose="00000400000000000000" pitchFamily="2" charset="-78"/>
              </a:rPr>
              <a:t> را بدتر </a:t>
            </a:r>
            <a:r>
              <a:rPr lang="fa-IR" b="1" dirty="0" err="1" smtClean="0">
                <a:cs typeface="B Nazanin" panose="00000400000000000000" pitchFamily="2" charset="-78"/>
              </a:rPr>
              <a:t>كند</a:t>
            </a:r>
            <a:r>
              <a:rPr lang="fa-IR" b="1" dirty="0" smtClean="0">
                <a:cs typeface="B Nazanin" panose="00000400000000000000" pitchFamily="2" charset="-78"/>
              </a:rPr>
              <a:t>. در </a:t>
            </a:r>
            <a:r>
              <a:rPr lang="fa-IR" b="1" dirty="0" err="1" smtClean="0">
                <a:cs typeface="B Nazanin" panose="00000400000000000000" pitchFamily="2" charset="-78"/>
              </a:rPr>
              <a:t>اين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شرايط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نبايد</a:t>
            </a:r>
            <a:r>
              <a:rPr lang="fa-IR" b="1" dirty="0" smtClean="0">
                <a:cs typeface="B Nazanin" panose="00000400000000000000" pitchFamily="2" charset="-78"/>
              </a:rPr>
              <a:t>، خودسرانه، مصرف </a:t>
            </a:r>
            <a:r>
              <a:rPr lang="fa-IR" b="1" dirty="0" err="1" smtClean="0">
                <a:cs typeface="B Nazanin" panose="00000400000000000000" pitchFamily="2" charset="-78"/>
              </a:rPr>
              <a:t>داروهاي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تجويز</a:t>
            </a:r>
            <a:r>
              <a:rPr lang="fa-IR" b="1" dirty="0" smtClean="0">
                <a:cs typeface="B Nazanin" panose="00000400000000000000" pitchFamily="2" charset="-78"/>
              </a:rPr>
              <a:t> شده </a:t>
            </a:r>
            <a:r>
              <a:rPr lang="fa-IR" b="1" dirty="0" err="1" smtClean="0">
                <a:cs typeface="B Nazanin" panose="00000400000000000000" pitchFamily="2" charset="-78"/>
              </a:rPr>
              <a:t>كم</a:t>
            </a:r>
            <a:r>
              <a:rPr lang="fa-IR" b="1" dirty="0" smtClean="0">
                <a:cs typeface="B Nazanin" panose="00000400000000000000" pitchFamily="2" charset="-78"/>
              </a:rPr>
              <a:t> و </a:t>
            </a:r>
            <a:r>
              <a:rPr lang="fa-IR" b="1" dirty="0" err="1" smtClean="0">
                <a:cs typeface="B Nazanin" panose="00000400000000000000" pitchFamily="2" charset="-78"/>
              </a:rPr>
              <a:t>يا</a:t>
            </a:r>
            <a:r>
              <a:rPr lang="fa-IR" b="1" dirty="0" smtClean="0">
                <a:cs typeface="B Nazanin" panose="00000400000000000000" pitchFamily="2" charset="-78"/>
              </a:rPr>
              <a:t> قطع شود، مگر </a:t>
            </a:r>
            <a:r>
              <a:rPr lang="fa-IR" b="1" dirty="0" err="1" smtClean="0">
                <a:cs typeface="B Nazanin" panose="00000400000000000000" pitchFamily="2" charset="-78"/>
              </a:rPr>
              <a:t>اين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كه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پزشك</a:t>
            </a:r>
            <a:r>
              <a:rPr lang="fa-IR" b="1" dirty="0" smtClean="0">
                <a:cs typeface="B Nazanin" panose="00000400000000000000" pitchFamily="2" charset="-78"/>
              </a:rPr>
              <a:t> دستور بدهد. </a:t>
            </a: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قند خون حداقل 4 بار در روز اندازه </a:t>
            </a:r>
            <a:r>
              <a:rPr lang="fa-IR" b="1" dirty="0" err="1" smtClean="0">
                <a:cs typeface="B Nazanin" panose="00000400000000000000" pitchFamily="2" charset="-78"/>
              </a:rPr>
              <a:t>گيري</a:t>
            </a:r>
            <a:r>
              <a:rPr lang="fa-IR" b="1" dirty="0" smtClean="0">
                <a:cs typeface="B Nazanin" panose="00000400000000000000" pitchFamily="2" charset="-78"/>
              </a:rPr>
              <a:t> شود.</a:t>
            </a:r>
            <a:endParaRPr lang="en-US" b="1" dirty="0" smtClean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مقدار </a:t>
            </a:r>
            <a:r>
              <a:rPr lang="fa-IR" b="1" dirty="0" err="1" smtClean="0">
                <a:cs typeface="B Nazanin" panose="00000400000000000000" pitchFamily="2" charset="-78"/>
              </a:rPr>
              <a:t>زيادي</a:t>
            </a:r>
            <a:r>
              <a:rPr lang="fa-IR" b="1" dirty="0" smtClean="0">
                <a:cs typeface="B Nazanin" panose="00000400000000000000" pitchFamily="2" charset="-78"/>
              </a:rPr>
              <a:t> آب، </a:t>
            </a:r>
            <a:r>
              <a:rPr lang="fa-IR" b="1" dirty="0" err="1" smtClean="0">
                <a:cs typeface="B Nazanin" panose="00000400000000000000" pitchFamily="2" charset="-78"/>
              </a:rPr>
              <a:t>چاي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كم</a:t>
            </a:r>
            <a:r>
              <a:rPr lang="fa-IR" b="1" dirty="0" smtClean="0">
                <a:cs typeface="B Nazanin" panose="00000400000000000000" pitchFamily="2" charset="-78"/>
              </a:rPr>
              <a:t> رنگ و </a:t>
            </a:r>
            <a:r>
              <a:rPr lang="fa-IR" b="1" dirty="0" err="1" smtClean="0">
                <a:cs typeface="B Nazanin" panose="00000400000000000000" pitchFamily="2" charset="-78"/>
              </a:rPr>
              <a:t>يا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ساير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نوشيدني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هاي</a:t>
            </a:r>
            <a:r>
              <a:rPr lang="fa-IR" b="1" dirty="0" smtClean="0">
                <a:cs typeface="B Nazanin" panose="00000400000000000000" pitchFamily="2" charset="-78"/>
              </a:rPr>
              <a:t> بدون قند </a:t>
            </a:r>
            <a:r>
              <a:rPr lang="fa-IR" b="1" dirty="0" err="1" smtClean="0">
                <a:cs typeface="B Nazanin" panose="00000400000000000000" pitchFamily="2" charset="-78"/>
              </a:rPr>
              <a:t>نوشيده</a:t>
            </a:r>
            <a:r>
              <a:rPr lang="fa-IR" b="1" dirty="0" smtClean="0">
                <a:cs typeface="B Nazanin" panose="00000400000000000000" pitchFamily="2" charset="-78"/>
              </a:rPr>
              <a:t> شود.</a:t>
            </a:r>
            <a:endParaRPr lang="en-US" b="1" dirty="0" smtClean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اگر </a:t>
            </a:r>
            <a:r>
              <a:rPr lang="fa-IR" b="1" dirty="0" err="1" smtClean="0">
                <a:cs typeface="B Nazanin" panose="00000400000000000000" pitchFamily="2" charset="-78"/>
              </a:rPr>
              <a:t>بيمار</a:t>
            </a:r>
            <a:r>
              <a:rPr lang="fa-IR" b="1" dirty="0" smtClean="0">
                <a:cs typeface="B Nazanin" panose="00000400000000000000" pitchFamily="2" charset="-78"/>
              </a:rPr>
              <a:t> در غذا خوردن </a:t>
            </a:r>
            <a:r>
              <a:rPr lang="fa-IR" b="1" dirty="0" err="1" smtClean="0">
                <a:cs typeface="B Nazanin" panose="00000400000000000000" pitchFamily="2" charset="-78"/>
              </a:rPr>
              <a:t>معمولي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مشكل</a:t>
            </a:r>
            <a:r>
              <a:rPr lang="fa-IR" b="1" dirty="0" smtClean="0">
                <a:cs typeface="B Nazanin" panose="00000400000000000000" pitchFamily="2" charset="-78"/>
              </a:rPr>
              <a:t> دارد، هر ساعت 15 گرم </a:t>
            </a:r>
            <a:r>
              <a:rPr lang="fa-IR" b="1" dirty="0" err="1" smtClean="0">
                <a:cs typeface="B Nazanin" panose="00000400000000000000" pitchFamily="2" charset="-78"/>
              </a:rPr>
              <a:t>كربوهيدرات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ميل</a:t>
            </a:r>
            <a:r>
              <a:rPr lang="fa-IR" b="1" dirty="0" smtClean="0">
                <a:cs typeface="B Nazanin" panose="00000400000000000000" pitchFamily="2" charset="-78"/>
              </a:rPr>
              <a:t> شود و </a:t>
            </a:r>
            <a:r>
              <a:rPr lang="fa-IR" b="1" dirty="0" err="1" smtClean="0">
                <a:cs typeface="B Nazanin" panose="00000400000000000000" pitchFamily="2" charset="-78"/>
              </a:rPr>
              <a:t>يا</a:t>
            </a:r>
            <a:r>
              <a:rPr lang="fa-IR" b="1" dirty="0" smtClean="0">
                <a:cs typeface="B Nazanin" panose="00000400000000000000" pitchFamily="2" charset="-78"/>
              </a:rPr>
              <a:t> هر 4-3 ساعت 50-45 گرم </a:t>
            </a:r>
            <a:r>
              <a:rPr lang="fa-IR" b="1" dirty="0" err="1" smtClean="0">
                <a:cs typeface="B Nazanin" panose="00000400000000000000" pitchFamily="2" charset="-78"/>
              </a:rPr>
              <a:t>كربوهيدرات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ميل</a:t>
            </a:r>
            <a:r>
              <a:rPr lang="fa-IR" b="1" dirty="0" smtClean="0">
                <a:cs typeface="B Nazanin" panose="00000400000000000000" pitchFamily="2" charset="-78"/>
              </a:rPr>
              <a:t> شود.</a:t>
            </a:r>
            <a:endParaRPr lang="en-US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0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justLow"/>
            <a:r>
              <a:rPr lang="ar-SA" sz="3600" dirty="0">
                <a:cs typeface="B Titr" panose="00000700000000000000" pitchFamily="2" charset="-78"/>
              </a:rPr>
              <a:t>مهارت حل مشكلات </a:t>
            </a:r>
            <a:r>
              <a:rPr lang="ar-SA" sz="3600" dirty="0" smtClean="0">
                <a:cs typeface="B Titr" panose="00000700000000000000" pitchFamily="2" charset="-78"/>
              </a:rPr>
              <a:t>بيماري</a:t>
            </a:r>
            <a:r>
              <a:rPr lang="fa-IR" sz="3600" dirty="0" smtClean="0">
                <a:cs typeface="B Titr" panose="00000700000000000000" pitchFamily="2" charset="-78"/>
              </a:rPr>
              <a:t>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lvl="0"/>
            <a:r>
              <a:rPr lang="fa-IR" b="1" dirty="0">
                <a:cs typeface="B Nazanin" panose="00000400000000000000" pitchFamily="2" charset="-78"/>
              </a:rPr>
              <a:t>مصرف </a:t>
            </a:r>
            <a:r>
              <a:rPr lang="fa-IR" b="1" dirty="0" err="1">
                <a:cs typeface="B Nazanin" panose="00000400000000000000" pitchFamily="2" charset="-78"/>
              </a:rPr>
              <a:t>داروي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جديد</a:t>
            </a:r>
            <a:r>
              <a:rPr lang="fa-IR" b="1" dirty="0">
                <a:cs typeface="B Nazanin" panose="00000400000000000000" pitchFamily="2" charset="-78"/>
              </a:rPr>
              <a:t> حتما به دستور </a:t>
            </a:r>
            <a:r>
              <a:rPr lang="fa-IR" b="1" dirty="0" err="1">
                <a:cs typeface="B Nazanin" panose="00000400000000000000" pitchFamily="2" charset="-78"/>
              </a:rPr>
              <a:t>پزشك</a:t>
            </a:r>
            <a:r>
              <a:rPr lang="fa-IR" b="1" dirty="0">
                <a:cs typeface="B Nazanin" panose="00000400000000000000" pitchFamily="2" charset="-78"/>
              </a:rPr>
              <a:t> انجام شود. مثلا </a:t>
            </a:r>
            <a:r>
              <a:rPr lang="fa-IR" b="1" dirty="0" err="1">
                <a:cs typeface="B Nazanin" panose="00000400000000000000" pitchFamily="2" charset="-78"/>
              </a:rPr>
              <a:t>بعضي</a:t>
            </a:r>
            <a:r>
              <a:rPr lang="fa-IR" b="1" dirty="0">
                <a:cs typeface="B Nazanin" panose="00000400000000000000" pitchFamily="2" charset="-78"/>
              </a:rPr>
              <a:t> از شربت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ضد سرفه قند </a:t>
            </a:r>
            <a:r>
              <a:rPr lang="fa-IR" b="1" dirty="0" err="1">
                <a:cs typeface="B Nazanin" panose="00000400000000000000" pitchFamily="2" charset="-78"/>
              </a:rPr>
              <a:t>زيادي</a:t>
            </a:r>
            <a:r>
              <a:rPr lang="fa-IR" b="1" dirty="0">
                <a:cs typeface="B Nazanin" panose="00000400000000000000" pitchFamily="2" charset="-78"/>
              </a:rPr>
              <a:t> دارند . داروها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مناسب افراد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انتخاب شوند.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حتما </a:t>
            </a:r>
            <a:r>
              <a:rPr lang="fa-IR" b="1" dirty="0" err="1">
                <a:cs typeface="B Nazanin" panose="00000400000000000000" pitchFamily="2" charset="-78"/>
              </a:rPr>
              <a:t>بيمار</a:t>
            </a:r>
            <a:r>
              <a:rPr lang="fa-IR" b="1" dirty="0">
                <a:cs typeface="B Nazanin" panose="00000400000000000000" pitchFamily="2" charset="-78"/>
              </a:rPr>
              <a:t> توسط </a:t>
            </a:r>
            <a:r>
              <a:rPr lang="fa-IR" b="1" dirty="0" err="1">
                <a:cs typeface="B Nazanin" panose="00000400000000000000" pitchFamily="2" charset="-78"/>
              </a:rPr>
              <a:t>پزشك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معاينه</a:t>
            </a:r>
            <a:r>
              <a:rPr lang="fa-IR" b="1" dirty="0">
                <a:cs typeface="B Nazanin" panose="00000400000000000000" pitchFamily="2" charset="-78"/>
              </a:rPr>
              <a:t> شود. بخصوص </a:t>
            </a:r>
            <a:r>
              <a:rPr lang="fa-IR" b="1" dirty="0" smtClean="0">
                <a:cs typeface="B Nazanin" panose="00000400000000000000" pitchFamily="2" charset="-78"/>
              </a:rPr>
              <a:t>اگر:</a:t>
            </a:r>
            <a:endParaRPr lang="fa-IR" b="1" dirty="0">
              <a:cs typeface="B Nazanin" panose="00000400000000000000" pitchFamily="2" charset="-78"/>
            </a:endParaRPr>
          </a:p>
          <a:p>
            <a:pPr lvl="0"/>
            <a:r>
              <a:rPr lang="fa-IR" sz="28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ناخوشي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بيش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از 2 روز طول </a:t>
            </a:r>
            <a:r>
              <a:rPr lang="fa-IR" sz="28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كشيد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اسهال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و استفراغ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بيش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از 6 ساعت ادامه 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داشت.</a:t>
            </a:r>
            <a:endParaRPr lang="fa-IR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اگر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دو بار قند خون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هاي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چك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شده از 300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ميلي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گرم در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دسي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لیتر بیشتر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و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يا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از 70 </a:t>
            </a:r>
            <a:r>
              <a:rPr lang="fa-IR" sz="28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كمتر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بودند.</a:t>
            </a:r>
            <a:endParaRPr lang="fa-IR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/>
            <a:r>
              <a:rPr lang="fa-IR" sz="2800" b="1" dirty="0" err="1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گيجي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و عدم تعادل در </a:t>
            </a:r>
            <a:r>
              <a:rPr lang="fa-IR" sz="2800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ايستادن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وجود داشت</a:t>
            </a:r>
            <a:r>
              <a:rPr lang="fa-IR" sz="28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55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اندازه </a:t>
            </a:r>
            <a:r>
              <a:rPr lang="fa-IR" sz="3600" dirty="0" err="1">
                <a:cs typeface="B Titr" panose="00000700000000000000" pitchFamily="2" charset="-78"/>
              </a:rPr>
              <a:t>گيري</a:t>
            </a:r>
            <a:r>
              <a:rPr lang="fa-IR" sz="3600" dirty="0">
                <a:cs typeface="B Titr" panose="00000700000000000000" pitchFamily="2" charset="-78"/>
              </a:rPr>
              <a:t> مستمر و در زمان </a:t>
            </a:r>
            <a:r>
              <a:rPr lang="fa-IR" sz="3600" dirty="0" err="1">
                <a:cs typeface="B Titr" panose="00000700000000000000" pitchFamily="2" charset="-78"/>
              </a:rPr>
              <a:t>هاي</a:t>
            </a:r>
            <a:r>
              <a:rPr lang="fa-IR" sz="3600" dirty="0">
                <a:cs typeface="B Titr" panose="00000700000000000000" pitchFamily="2" charset="-78"/>
              </a:rPr>
              <a:t> مناسب در </a:t>
            </a:r>
            <a:r>
              <a:rPr lang="fa-IR" sz="3600" dirty="0" err="1">
                <a:cs typeface="B Titr" panose="00000700000000000000" pitchFamily="2" charset="-78"/>
              </a:rPr>
              <a:t>كنترل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err="1">
                <a:cs typeface="B Titr" panose="00000700000000000000" pitchFamily="2" charset="-78"/>
              </a:rPr>
              <a:t>ديابت</a:t>
            </a:r>
            <a:r>
              <a:rPr lang="fa-IR" sz="3600" dirty="0">
                <a:cs typeface="B Titr" panose="00000700000000000000" pitchFamily="2" charset="-78"/>
              </a:rPr>
              <a:t> نقش </a:t>
            </a:r>
            <a:r>
              <a:rPr lang="fa-IR" sz="3600" dirty="0" err="1">
                <a:cs typeface="B Titr" panose="00000700000000000000" pitchFamily="2" charset="-78"/>
              </a:rPr>
              <a:t>موثري</a:t>
            </a:r>
            <a:r>
              <a:rPr lang="fa-IR" sz="3600" dirty="0">
                <a:cs typeface="B Titr" panose="00000700000000000000" pitchFamily="2" charset="-78"/>
              </a:rPr>
              <a:t> دارد.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846" y="2209800"/>
            <a:ext cx="59363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مهارت حل </a:t>
            </a:r>
            <a:r>
              <a:rPr lang="fa-IR" sz="3600" dirty="0" err="1">
                <a:cs typeface="B Titr" panose="00000700000000000000" pitchFamily="2" charset="-78"/>
              </a:rPr>
              <a:t>مشكلات</a:t>
            </a:r>
            <a:r>
              <a:rPr lang="fa-IR" sz="3600" dirty="0">
                <a:cs typeface="B Titr" panose="00000700000000000000" pitchFamily="2" charset="-78"/>
              </a:rPr>
              <a:t> و </a:t>
            </a:r>
            <a:r>
              <a:rPr lang="fa-IR" sz="3600" dirty="0" err="1">
                <a:cs typeface="B Titr" panose="00000700000000000000" pitchFamily="2" charset="-78"/>
              </a:rPr>
              <a:t>مديريت</a:t>
            </a:r>
            <a:r>
              <a:rPr lang="fa-IR" sz="3600" dirty="0">
                <a:cs typeface="B Titr" panose="00000700000000000000" pitchFamily="2" charset="-78"/>
              </a:rPr>
              <a:t> استرس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066"/>
            <a:ext cx="8229600" cy="4325112"/>
          </a:xfrm>
        </p:spPr>
        <p:txBody>
          <a:bodyPr>
            <a:normAutofit/>
          </a:bodyPr>
          <a:lstStyle/>
          <a:p>
            <a:pPr algn="justLow"/>
            <a:r>
              <a:rPr lang="fa-IR" b="1" dirty="0" err="1">
                <a:cs typeface="B Nazanin" panose="00000400000000000000" pitchFamily="2" charset="-78"/>
              </a:rPr>
              <a:t>زندگي</a:t>
            </a:r>
            <a:r>
              <a:rPr lang="fa-IR" b="1" dirty="0">
                <a:cs typeface="B Nazanin" panose="00000400000000000000" pitchFamily="2" charset="-78"/>
              </a:rPr>
              <a:t> با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مزمن همچون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تواند بر جسم و روح و روان </a:t>
            </a:r>
            <a:r>
              <a:rPr lang="fa-IR" b="1" dirty="0" err="1">
                <a:cs typeface="B Nazanin" panose="00000400000000000000" pitchFamily="2" charset="-78"/>
              </a:rPr>
              <a:t>مبتلايان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تاثير</a:t>
            </a:r>
            <a:r>
              <a:rPr lang="fa-IR" b="1" dirty="0">
                <a:cs typeface="B Nazanin" panose="00000400000000000000" pitchFamily="2" charset="-78"/>
              </a:rPr>
              <a:t> بگذارد و آنان را دچار اندوه، </a:t>
            </a:r>
            <a:r>
              <a:rPr lang="fa-IR" b="1" dirty="0" err="1">
                <a:cs typeface="B Nazanin" panose="00000400000000000000" pitchFamily="2" charset="-78"/>
              </a:rPr>
              <a:t>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حوصلگي</a:t>
            </a:r>
            <a:r>
              <a:rPr lang="fa-IR" b="1" dirty="0">
                <a:cs typeface="B Nazanin" panose="00000400000000000000" pitchFamily="2" charset="-78"/>
              </a:rPr>
              <a:t>، استرس و </a:t>
            </a:r>
            <a:r>
              <a:rPr lang="fa-IR" b="1" dirty="0" err="1">
                <a:cs typeface="B Nazanin" panose="00000400000000000000" pitchFamily="2" charset="-78"/>
              </a:rPr>
              <a:t>حتي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افسردگي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مبتلايان</a:t>
            </a:r>
            <a:r>
              <a:rPr lang="fa-IR" b="1" dirty="0">
                <a:cs typeface="B Nazanin" panose="00000400000000000000" pitchFamily="2" charset="-78"/>
              </a:rPr>
              <a:t> به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در زمانها و </a:t>
            </a:r>
            <a:r>
              <a:rPr lang="fa-IR" b="1" dirty="0" err="1">
                <a:cs typeface="B Nazanin" panose="00000400000000000000" pitchFamily="2" charset="-78"/>
              </a:rPr>
              <a:t>روزهاي</a:t>
            </a:r>
            <a:r>
              <a:rPr lang="fa-IR" b="1" dirty="0">
                <a:cs typeface="B Nazanin" panose="00000400000000000000" pitchFamily="2" charset="-78"/>
              </a:rPr>
              <a:t> مختلف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توانند دچار </a:t>
            </a:r>
            <a:r>
              <a:rPr lang="fa-IR" b="1" dirty="0" err="1">
                <a:cs typeface="B Nazanin" panose="00000400000000000000" pitchFamily="2" charset="-78"/>
              </a:rPr>
              <a:t>تغييرات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روحيه</a:t>
            </a:r>
            <a:r>
              <a:rPr lang="fa-IR" b="1" dirty="0">
                <a:cs typeface="B Nazanin" panose="00000400000000000000" pitchFamily="2" charset="-78"/>
              </a:rPr>
              <a:t> شده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كاملا</a:t>
            </a:r>
            <a:r>
              <a:rPr lang="fa-IR" b="1" dirty="0">
                <a:cs typeface="B Nazanin" panose="00000400000000000000" pitchFamily="2" charset="-78"/>
              </a:rPr>
              <a:t> قابل انتظار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مثلا" </a:t>
            </a:r>
            <a:r>
              <a:rPr lang="fa-IR" b="1" dirty="0" err="1">
                <a:cs typeface="B Nazanin" panose="00000400000000000000" pitchFamily="2" charset="-78"/>
              </a:rPr>
              <a:t>بعضي</a:t>
            </a:r>
            <a:r>
              <a:rPr lang="fa-IR" b="1" dirty="0">
                <a:cs typeface="B Nazanin" panose="00000400000000000000" pitchFamily="2" charset="-78"/>
              </a:rPr>
              <a:t> از روزها از مصرف داروها، </a:t>
            </a:r>
            <a:r>
              <a:rPr lang="fa-IR" b="1" dirty="0" err="1">
                <a:cs typeface="B Nazanin" panose="00000400000000000000" pitchFamily="2" charset="-78"/>
              </a:rPr>
              <a:t>كنترل</a:t>
            </a:r>
            <a:r>
              <a:rPr lang="fa-IR" b="1" dirty="0">
                <a:cs typeface="B Nazanin" panose="00000400000000000000" pitchFamily="2" charset="-78"/>
              </a:rPr>
              <a:t> مرتب قند خون، </a:t>
            </a:r>
            <a:r>
              <a:rPr lang="fa-IR" b="1" dirty="0" err="1">
                <a:cs typeface="B Nazanin" panose="00000400000000000000" pitchFamily="2" charset="-78"/>
              </a:rPr>
              <a:t>تزريق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، </a:t>
            </a:r>
            <a:r>
              <a:rPr lang="fa-IR" b="1" dirty="0" err="1">
                <a:cs typeface="B Nazanin" panose="00000400000000000000" pitchFamily="2" charset="-78"/>
              </a:rPr>
              <a:t>رعايت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رژيم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غذاي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مناسب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err="1">
                <a:cs typeface="B Nazanin" panose="00000400000000000000" pitchFamily="2" charset="-78"/>
              </a:rPr>
              <a:t>فعاليت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بدني</a:t>
            </a:r>
            <a:r>
              <a:rPr lang="fa-IR" b="1" dirty="0">
                <a:cs typeface="B Nazanin" panose="00000400000000000000" pitchFamily="2" charset="-78"/>
              </a:rPr>
              <a:t> خسته و </a:t>
            </a:r>
            <a:r>
              <a:rPr lang="fa-IR" b="1" dirty="0" err="1">
                <a:cs typeface="B Nazanin" panose="00000400000000000000" pitchFamily="2" charset="-78"/>
              </a:rPr>
              <a:t>ناراضي</a:t>
            </a:r>
            <a:r>
              <a:rPr lang="fa-IR" b="1" dirty="0">
                <a:cs typeface="B Nazanin" panose="00000400000000000000" pitchFamily="2" charset="-78"/>
              </a:rPr>
              <a:t> باشند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</a:t>
            </a:r>
            <a:r>
              <a:rPr lang="fa-IR" b="1" dirty="0">
                <a:cs typeface="B Nazanin" panose="00000400000000000000" pitchFamily="2" charset="-78"/>
              </a:rPr>
              <a:t> را آگاه </a:t>
            </a:r>
            <a:r>
              <a:rPr lang="fa-IR" b="1" dirty="0" err="1">
                <a:cs typeface="B Nazanin" panose="00000400000000000000" pitchFamily="2" charset="-78"/>
              </a:rPr>
              <a:t>كرد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كه</a:t>
            </a:r>
            <a:r>
              <a:rPr lang="fa-IR" b="1" dirty="0">
                <a:cs typeface="B Nazanin" panose="00000400000000000000" pitchFamily="2" charset="-78"/>
              </a:rPr>
              <a:t> بروز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احساسات در آنان </a:t>
            </a:r>
            <a:r>
              <a:rPr lang="fa-IR" b="1" dirty="0" err="1">
                <a:cs typeface="B Nazanin" panose="00000400000000000000" pitchFamily="2" charset="-78"/>
              </a:rPr>
              <a:t>طبيعي</a:t>
            </a:r>
            <a:r>
              <a:rPr lang="fa-IR" b="1" dirty="0">
                <a:cs typeface="B Nazanin" panose="00000400000000000000" pitchFamily="2" charset="-78"/>
              </a:rPr>
              <a:t> است اما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همچنان به </a:t>
            </a:r>
            <a:r>
              <a:rPr lang="fa-IR" b="1" dirty="0" err="1">
                <a:cs typeface="B Nazanin" panose="00000400000000000000" pitchFamily="2" charset="-78"/>
              </a:rPr>
              <a:t>كنترل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شان ادامه دهند و </a:t>
            </a:r>
            <a:r>
              <a:rPr lang="fa-IR" b="1" dirty="0" err="1">
                <a:cs typeface="B Nazanin" panose="00000400000000000000" pitchFamily="2" charset="-78"/>
              </a:rPr>
              <a:t>نتيجه</a:t>
            </a:r>
            <a:r>
              <a:rPr lang="fa-IR" b="1" dirty="0">
                <a:cs typeface="B Nazanin" panose="00000400000000000000" pitchFamily="2" charset="-78"/>
              </a:rPr>
              <a:t> انجام آن </a:t>
            </a:r>
            <a:r>
              <a:rPr lang="fa-IR" b="1" dirty="0" err="1">
                <a:cs typeface="B Nazanin" panose="00000400000000000000" pitchFamily="2" charset="-78"/>
              </a:rPr>
              <a:t>كار</a:t>
            </a:r>
            <a:r>
              <a:rPr lang="fa-IR" b="1" dirty="0">
                <a:cs typeface="B Nazanin" panose="00000400000000000000" pitchFamily="2" charset="-78"/>
              </a:rPr>
              <a:t> ها به سود خودشان خواهد بود.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Titr" panose="00000700000000000000" pitchFamily="2" charset="-78"/>
              </a:rPr>
              <a:t>اهداف </a:t>
            </a:r>
            <a:r>
              <a:rPr lang="fa-IR" sz="3200" dirty="0" err="1">
                <a:cs typeface="B Titr" panose="00000700000000000000" pitchFamily="2" charset="-78"/>
              </a:rPr>
              <a:t>آموزشي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براي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كارشناس</a:t>
            </a:r>
            <a:r>
              <a:rPr lang="fa-IR" sz="3200" dirty="0">
                <a:cs typeface="B Titr" panose="00000700000000000000" pitchFamily="2" charset="-78"/>
              </a:rPr>
              <a:t> مراقب سلامت خانواده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61760"/>
          </a:xfrm>
        </p:spPr>
        <p:txBody>
          <a:bodyPr>
            <a:normAutofit fontScale="92500" lnSpcReduction="20000"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، انواع آن و عوارض </a:t>
            </a:r>
            <a:r>
              <a:rPr lang="fa-IR" b="1" dirty="0" err="1">
                <a:cs typeface="B Nazanin" panose="00000400000000000000" pitchFamily="2" charset="-78"/>
              </a:rPr>
              <a:t>ناشي</a:t>
            </a:r>
            <a:r>
              <a:rPr lang="fa-IR" b="1" dirty="0">
                <a:cs typeface="B Nazanin" panose="00000400000000000000" pitchFamily="2" charset="-78"/>
              </a:rPr>
              <a:t> از آن آشنا ‌شود.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عوارض </a:t>
            </a:r>
            <a:r>
              <a:rPr lang="fa-IR" b="1" dirty="0">
                <a:cs typeface="B Nazanin" panose="00000400000000000000" pitchFamily="2" charset="-78"/>
              </a:rPr>
              <a:t>زودرس و </a:t>
            </a:r>
            <a:r>
              <a:rPr lang="fa-IR" b="1" dirty="0" err="1">
                <a:cs typeface="B Nazanin" panose="00000400000000000000" pitchFamily="2" charset="-78"/>
              </a:rPr>
              <a:t>ديررس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را </a:t>
            </a:r>
            <a:r>
              <a:rPr lang="fa-IR" b="1" dirty="0" err="1">
                <a:cs typeface="B Nazanin" panose="00000400000000000000" pitchFamily="2" charset="-78"/>
              </a:rPr>
              <a:t>بياموزد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راه‌هاي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پيشگيري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وكنترل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هيپوگليسمي</a:t>
            </a:r>
            <a:r>
              <a:rPr lang="fa-IR" b="1" dirty="0">
                <a:cs typeface="B Nazanin" panose="00000400000000000000" pitchFamily="2" charset="-78"/>
              </a:rPr>
              <a:t> (افت </a:t>
            </a:r>
            <a:r>
              <a:rPr lang="fa-IR" b="1" dirty="0" err="1">
                <a:cs typeface="B Nazanin" panose="00000400000000000000" pitchFamily="2" charset="-78"/>
              </a:rPr>
              <a:t>قندخون</a:t>
            </a:r>
            <a:r>
              <a:rPr lang="fa-IR" b="1" dirty="0">
                <a:cs typeface="B Nazanin" panose="00000400000000000000" pitchFamily="2" charset="-78"/>
              </a:rPr>
              <a:t>) را فرا ‌</a:t>
            </a:r>
            <a:r>
              <a:rPr lang="fa-IR" b="1" dirty="0" err="1">
                <a:cs typeface="B Nazanin" panose="00000400000000000000" pitchFamily="2" charset="-78"/>
              </a:rPr>
              <a:t>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راه‌هاي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پيشگيري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وكنترل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هيپرگليسمي</a:t>
            </a:r>
            <a:r>
              <a:rPr lang="fa-IR" b="1" dirty="0">
                <a:cs typeface="B Nazanin" panose="00000400000000000000" pitchFamily="2" charset="-78"/>
              </a:rPr>
              <a:t> (</a:t>
            </a:r>
            <a:r>
              <a:rPr lang="fa-IR" b="1" dirty="0" err="1">
                <a:cs typeface="B Nazanin" panose="00000400000000000000" pitchFamily="2" charset="-78"/>
              </a:rPr>
              <a:t>افزايش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قندخون</a:t>
            </a:r>
            <a:r>
              <a:rPr lang="fa-IR" b="1" dirty="0">
                <a:cs typeface="B Nazanin" panose="00000400000000000000" pitchFamily="2" charset="-78"/>
              </a:rPr>
              <a:t>) را </a:t>
            </a:r>
            <a:r>
              <a:rPr lang="fa-IR" b="1" dirty="0" err="1">
                <a:cs typeface="B Nazanin" panose="00000400000000000000" pitchFamily="2" charset="-78"/>
              </a:rPr>
              <a:t>بياموزد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دانستني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لازم در رابطه </a:t>
            </a:r>
            <a:r>
              <a:rPr lang="fa-IR" b="1" dirty="0" err="1">
                <a:cs typeface="B Nazanin" panose="00000400000000000000" pitchFamily="2" charset="-78"/>
              </a:rPr>
              <a:t>درمان‌هاي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را فرا </a:t>
            </a:r>
            <a:r>
              <a:rPr lang="fa-IR" b="1" dirty="0" err="1" smtClean="0">
                <a:cs typeface="B Nazanin" panose="00000400000000000000" pitchFamily="2" charset="-78"/>
              </a:rPr>
              <a:t>گيرد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اصول </a:t>
            </a:r>
            <a:r>
              <a:rPr lang="fa-IR" b="1" dirty="0" err="1">
                <a:cs typeface="B Nazanin" panose="00000400000000000000" pitchFamily="2" charset="-78"/>
              </a:rPr>
              <a:t>تغذيه</a:t>
            </a:r>
            <a:r>
              <a:rPr lang="fa-IR" b="1" dirty="0">
                <a:cs typeface="B Nazanin" panose="00000400000000000000" pitchFamily="2" charset="-78"/>
              </a:rPr>
              <a:t> سالم را </a:t>
            </a:r>
            <a:r>
              <a:rPr lang="fa-IR" b="1" dirty="0" err="1">
                <a:cs typeface="B Nazanin" panose="00000400000000000000" pitchFamily="2" charset="-78"/>
              </a:rPr>
              <a:t>ياد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اصول </a:t>
            </a:r>
            <a:r>
              <a:rPr lang="fa-IR" b="1" dirty="0" err="1">
                <a:cs typeface="B Nazanin" panose="00000400000000000000" pitchFamily="2" charset="-78"/>
              </a:rPr>
              <a:t>تزريق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 را به </a:t>
            </a:r>
            <a:r>
              <a:rPr lang="fa-IR" b="1" dirty="0" err="1">
                <a:cs typeface="B Nazanin" panose="00000400000000000000" pitchFamily="2" charset="-78"/>
              </a:rPr>
              <a:t>خوبي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ياد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اهميت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نقش </a:t>
            </a:r>
            <a:r>
              <a:rPr lang="fa-IR" b="1" dirty="0" err="1">
                <a:cs typeface="B Nazanin" panose="00000400000000000000" pitchFamily="2" charset="-78"/>
              </a:rPr>
              <a:t>فعاليت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بدني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كافي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cs typeface="B Nazanin" panose="00000400000000000000" pitchFamily="2" charset="-78"/>
              </a:rPr>
              <a:t>كنترل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را </a:t>
            </a:r>
            <a:r>
              <a:rPr lang="fa-IR" b="1" dirty="0" err="1">
                <a:cs typeface="B Nazanin" panose="00000400000000000000" pitchFamily="2" charset="-78"/>
              </a:rPr>
              <a:t>درك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مراقبت </a:t>
            </a:r>
            <a:r>
              <a:rPr lang="fa-IR" b="1" dirty="0">
                <a:cs typeface="B Nazanin" panose="00000400000000000000" pitchFamily="2" charset="-78"/>
              </a:rPr>
              <a:t>از پاها و </a:t>
            </a:r>
            <a:r>
              <a:rPr lang="fa-IR" b="1" dirty="0" err="1">
                <a:cs typeface="B Nazanin" panose="00000400000000000000" pitchFamily="2" charset="-78"/>
              </a:rPr>
              <a:t>پيشگيري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مشكلات</a:t>
            </a:r>
            <a:r>
              <a:rPr lang="fa-IR" b="1" dirty="0">
                <a:cs typeface="B Nazanin" panose="00000400000000000000" pitchFamily="2" charset="-78"/>
              </a:rPr>
              <a:t> آن را در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ياد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مراقبت </a:t>
            </a:r>
            <a:r>
              <a:rPr lang="fa-IR" b="1" dirty="0">
                <a:cs typeface="B Nazanin" panose="00000400000000000000" pitchFamily="2" charset="-78"/>
              </a:rPr>
              <a:t>از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ديابتي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cs typeface="B Nazanin" panose="00000400000000000000" pitchFamily="2" charset="-78"/>
              </a:rPr>
              <a:t>روزهاي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ناخوشي</a:t>
            </a:r>
            <a:r>
              <a:rPr lang="fa-IR" b="1" dirty="0">
                <a:cs typeface="B Nazanin" panose="00000400000000000000" pitchFamily="2" charset="-78"/>
              </a:rPr>
              <a:t> را </a:t>
            </a:r>
            <a:r>
              <a:rPr lang="fa-IR" b="1" dirty="0" err="1">
                <a:cs typeface="B Nazanin" panose="00000400000000000000" pitchFamily="2" charset="-78"/>
              </a:rPr>
              <a:t>ياد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 err="1">
                <a:cs typeface="B Nazanin" panose="00000400000000000000" pitchFamily="2" charset="-78"/>
              </a:rPr>
              <a:t>اهميت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ترك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سيگار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پي</a:t>
            </a:r>
            <a:r>
              <a:rPr lang="fa-IR" b="1" dirty="0">
                <a:cs typeface="B Nazanin" panose="00000400000000000000" pitchFamily="2" charset="-78"/>
              </a:rPr>
              <a:t> ببرد.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 err="1">
                <a:cs typeface="B Nazanin" panose="00000400000000000000" pitchFamily="2" charset="-78"/>
              </a:rPr>
              <a:t>اهميت</a:t>
            </a:r>
            <a:r>
              <a:rPr lang="fa-IR" b="1" dirty="0">
                <a:cs typeface="B Nazanin" panose="00000400000000000000" pitchFamily="2" charset="-78"/>
              </a:rPr>
              <a:t> بهداشت دهان و دندان </a:t>
            </a:r>
            <a:r>
              <a:rPr lang="fa-IR" b="1" dirty="0" err="1">
                <a:cs typeface="B Nazanin" panose="00000400000000000000" pitchFamily="2" charset="-78"/>
              </a:rPr>
              <a:t>پي</a:t>
            </a:r>
            <a:r>
              <a:rPr lang="fa-IR" b="1" dirty="0">
                <a:cs typeface="B Nazanin" panose="00000400000000000000" pitchFamily="2" charset="-78"/>
              </a:rPr>
              <a:t> ببرد.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كار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با نرم افزار برنامه را به </a:t>
            </a:r>
            <a:r>
              <a:rPr lang="fa-IR" b="1" dirty="0" err="1">
                <a:cs typeface="B Nazanin" panose="00000400000000000000" pitchFamily="2" charset="-78"/>
              </a:rPr>
              <a:t>خوبي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ياد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9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>
                <a:cs typeface="B Titr" panose="00000700000000000000" pitchFamily="2" charset="-78"/>
              </a:rPr>
              <a:t>مهارت حل </a:t>
            </a:r>
            <a:r>
              <a:rPr lang="fa-IR" sz="3600" dirty="0" err="1">
                <a:cs typeface="B Titr" panose="00000700000000000000" pitchFamily="2" charset="-78"/>
              </a:rPr>
              <a:t>مشكلات</a:t>
            </a:r>
            <a:r>
              <a:rPr lang="fa-IR" sz="3600" dirty="0">
                <a:cs typeface="B Titr" panose="00000700000000000000" pitchFamily="2" charset="-78"/>
              </a:rPr>
              <a:t> و </a:t>
            </a:r>
            <a:r>
              <a:rPr lang="fa-IR" sz="3600" dirty="0" err="1">
                <a:cs typeface="B Titr" panose="00000700000000000000" pitchFamily="2" charset="-78"/>
              </a:rPr>
              <a:t>مديريت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Titr" panose="00000700000000000000" pitchFamily="2" charset="-78"/>
              </a:rPr>
              <a:t>استرس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066"/>
            <a:ext cx="8229600" cy="4325112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احساسات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منفي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در رابطه با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را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توان با انجام ورزش در </a:t>
            </a:r>
            <a:r>
              <a:rPr lang="fa-IR" b="1" dirty="0" err="1">
                <a:cs typeface="B Nazanin" panose="00000400000000000000" pitchFamily="2" charset="-78"/>
              </a:rPr>
              <a:t>پارك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در باشگاه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ورزشي</a:t>
            </a:r>
            <a:r>
              <a:rPr lang="fa-IR" b="1" dirty="0">
                <a:cs typeface="B Nazanin" panose="00000400000000000000" pitchFamily="2" charset="-78"/>
              </a:rPr>
              <a:t>، </a:t>
            </a:r>
            <a:r>
              <a:rPr lang="fa-IR" b="1" dirty="0" err="1">
                <a:cs typeface="B Nazanin" panose="00000400000000000000" pitchFamily="2" charset="-78"/>
              </a:rPr>
              <a:t>شركت</a:t>
            </a:r>
            <a:r>
              <a:rPr lang="fa-IR" b="1" dirty="0">
                <a:cs typeface="B Nazanin" panose="00000400000000000000" pitchFamily="2" charset="-78"/>
              </a:rPr>
              <a:t> در مراسم </a:t>
            </a:r>
            <a:r>
              <a:rPr lang="fa-IR" b="1" dirty="0" err="1">
                <a:cs typeface="B Nazanin" panose="00000400000000000000" pitchFamily="2" charset="-78"/>
              </a:rPr>
              <a:t>مذهبي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اجتماعي</a:t>
            </a:r>
            <a:r>
              <a:rPr lang="fa-IR" b="1" dirty="0">
                <a:cs typeface="B Nazanin" panose="00000400000000000000" pitchFamily="2" charset="-78"/>
              </a:rPr>
              <a:t>، عضو شدن در گروه ها و انجمن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مربوط به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، </a:t>
            </a:r>
            <a:r>
              <a:rPr lang="fa-IR" b="1" dirty="0" err="1">
                <a:cs typeface="B Nazanin" panose="00000400000000000000" pitchFamily="2" charset="-78"/>
              </a:rPr>
              <a:t>شركت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cs typeface="B Nazanin" panose="00000400000000000000" pitchFamily="2" charset="-78"/>
              </a:rPr>
              <a:t>كارهاي</a:t>
            </a:r>
            <a:r>
              <a:rPr lang="fa-IR" b="1" dirty="0">
                <a:cs typeface="B Nazanin" panose="00000400000000000000" pitchFamily="2" charset="-78"/>
              </a:rPr>
              <a:t> عام </a:t>
            </a:r>
            <a:r>
              <a:rPr lang="fa-IR" b="1" dirty="0" err="1">
                <a:cs typeface="B Nazanin" panose="00000400000000000000" pitchFamily="2" charset="-78"/>
              </a:rPr>
              <a:t>المنفعه</a:t>
            </a:r>
            <a:r>
              <a:rPr lang="fa-IR" b="1" dirty="0">
                <a:cs typeface="B Nazanin" panose="00000400000000000000" pitchFamily="2" charset="-78"/>
              </a:rPr>
              <a:t>، پرداختن به </a:t>
            </a:r>
            <a:r>
              <a:rPr lang="fa-IR" b="1" dirty="0" err="1">
                <a:cs typeface="B Nazanin" panose="00000400000000000000" pitchFamily="2" charset="-78"/>
              </a:rPr>
              <a:t>سرگرمي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شادي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آفرين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كارهاي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هنري</a:t>
            </a:r>
            <a:r>
              <a:rPr lang="fa-IR" b="1" dirty="0">
                <a:cs typeface="B Nazanin" panose="00000400000000000000" pitchFamily="2" charset="-78"/>
              </a:rPr>
              <a:t>، گردش و </a:t>
            </a:r>
            <a:r>
              <a:rPr lang="fa-IR" b="1" dirty="0" err="1">
                <a:cs typeface="B Nazanin" panose="00000400000000000000" pitchFamily="2" charset="-78"/>
              </a:rPr>
              <a:t>تفريح</a:t>
            </a:r>
            <a:r>
              <a:rPr lang="fa-IR" b="1" dirty="0">
                <a:cs typeface="B Nazanin" panose="00000400000000000000" pitchFamily="2" charset="-78"/>
              </a:rPr>
              <a:t> با </a:t>
            </a:r>
            <a:r>
              <a:rPr lang="fa-IR" b="1" dirty="0" err="1">
                <a:cs typeface="B Nazanin" panose="00000400000000000000" pitchFamily="2" charset="-78"/>
              </a:rPr>
              <a:t>اعضاي</a:t>
            </a:r>
            <a:r>
              <a:rPr lang="fa-IR" b="1" dirty="0">
                <a:cs typeface="B Nazanin" panose="00000400000000000000" pitchFamily="2" charset="-78"/>
              </a:rPr>
              <a:t> خانواده و دوستان، انجام </a:t>
            </a:r>
            <a:r>
              <a:rPr lang="fa-IR" b="1" dirty="0" err="1">
                <a:cs typeface="B Nazanin" panose="00000400000000000000" pitchFamily="2" charset="-78"/>
              </a:rPr>
              <a:t>يوگا</a:t>
            </a:r>
            <a:r>
              <a:rPr lang="fa-IR" b="1" dirty="0">
                <a:cs typeface="B Nazanin" panose="00000400000000000000" pitchFamily="2" charset="-78"/>
              </a:rPr>
              <a:t> و مراقبه و ... </a:t>
            </a:r>
            <a:r>
              <a:rPr lang="fa-IR" b="1" dirty="0" err="1">
                <a:cs typeface="B Nazanin" panose="00000400000000000000" pitchFamily="2" charset="-78"/>
              </a:rPr>
              <a:t>كاهش</a:t>
            </a:r>
            <a:r>
              <a:rPr lang="fa-IR" b="1" dirty="0">
                <a:cs typeface="B Nazanin" panose="00000400000000000000" pitchFamily="2" charset="-78"/>
              </a:rPr>
              <a:t> داد و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بين</a:t>
            </a:r>
            <a:r>
              <a:rPr lang="fa-IR" b="1" dirty="0">
                <a:cs typeface="B Nazanin" panose="00000400000000000000" pitchFamily="2" charset="-78"/>
              </a:rPr>
              <a:t> برد.</a:t>
            </a:r>
            <a:endParaRPr lang="en-US" b="1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شركت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كلاس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هاي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آموزشي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ديابت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و دانستن </a:t>
            </a:r>
            <a:r>
              <a:rPr lang="fa-IR" b="1" dirty="0" err="1">
                <a:cs typeface="B Nazanin" panose="00000400000000000000" pitchFamily="2" charset="-78"/>
              </a:rPr>
              <a:t>بيشتر</a:t>
            </a:r>
            <a:r>
              <a:rPr lang="fa-IR" b="1" dirty="0">
                <a:cs typeface="B Nazanin" panose="00000400000000000000" pitchFamily="2" charset="-78"/>
              </a:rPr>
              <a:t> در ارتباط با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 تواند </a:t>
            </a:r>
            <a:r>
              <a:rPr lang="fa-IR" b="1" dirty="0" err="1">
                <a:cs typeface="B Nazanin" panose="00000400000000000000" pitchFamily="2" charset="-78"/>
              </a:rPr>
              <a:t>بيمار</a:t>
            </a:r>
            <a:r>
              <a:rPr lang="fa-IR" b="1" dirty="0">
                <a:cs typeface="B Nazanin" panose="00000400000000000000" pitchFamily="2" charset="-78"/>
              </a:rPr>
              <a:t> را در </a:t>
            </a:r>
            <a:r>
              <a:rPr lang="fa-IR" b="1" dirty="0" err="1">
                <a:cs typeface="B Nazanin" panose="00000400000000000000" pitchFamily="2" charset="-78"/>
              </a:rPr>
              <a:t>درك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كنترل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توانمندتر </a:t>
            </a:r>
            <a:r>
              <a:rPr lang="fa-IR" b="1" dirty="0" err="1">
                <a:cs typeface="B Nazanin" panose="00000400000000000000" pitchFamily="2" charset="-78"/>
              </a:rPr>
              <a:t>كرده</a:t>
            </a:r>
            <a:r>
              <a:rPr lang="fa-IR" b="1" dirty="0">
                <a:cs typeface="B Nazanin" panose="00000400000000000000" pitchFamily="2" charset="-78"/>
              </a:rPr>
              <a:t> و از استرس </a:t>
            </a:r>
            <a:r>
              <a:rPr lang="fa-IR" b="1" dirty="0" err="1">
                <a:cs typeface="B Nazanin" panose="00000400000000000000" pitchFamily="2" charset="-78"/>
              </a:rPr>
              <a:t>وي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بكاهد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94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06680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>
                <a:cs typeface="B Titr" panose="00000700000000000000" pitchFamily="2" charset="-78"/>
              </a:rPr>
              <a:t>ارجاع به روانپزشک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464"/>
            <a:ext cx="8229600" cy="5103072"/>
          </a:xfrm>
        </p:spPr>
        <p:txBody>
          <a:bodyPr/>
          <a:lstStyle/>
          <a:p>
            <a:pPr algn="justLow"/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اگر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علايم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زير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در </a:t>
            </a:r>
            <a:r>
              <a:rPr lang="fa-IR" b="1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بيمار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وجود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دارد:</a:t>
            </a:r>
          </a:p>
          <a:p>
            <a:pPr lvl="0" algn="justLow"/>
            <a:r>
              <a:rPr lang="fa-IR" b="1" dirty="0" err="1">
                <a:cs typeface="B Nazanin" panose="00000400000000000000" pitchFamily="2" charset="-78"/>
              </a:rPr>
              <a:t>بي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رغبتي</a:t>
            </a:r>
            <a:r>
              <a:rPr lang="fa-IR" b="1" dirty="0">
                <a:cs typeface="B Nazanin" panose="00000400000000000000" pitchFamily="2" charset="-78"/>
              </a:rPr>
              <a:t> و نداشتن شوق </a:t>
            </a:r>
            <a:r>
              <a:rPr lang="fa-IR" b="1" dirty="0" err="1">
                <a:cs typeface="B Nazanin" panose="00000400000000000000" pitchFamily="2" charset="-78"/>
              </a:rPr>
              <a:t>براي</a:t>
            </a:r>
            <a:r>
              <a:rPr lang="fa-IR" b="1" dirty="0">
                <a:cs typeface="B Nazanin" panose="00000400000000000000" pitchFamily="2" charset="-78"/>
              </a:rPr>
              <a:t> انجام </a:t>
            </a:r>
            <a:r>
              <a:rPr lang="fa-IR" b="1" dirty="0" err="1">
                <a:cs typeface="B Nazanin" panose="00000400000000000000" pitchFamily="2" charset="-78"/>
              </a:rPr>
              <a:t>كارهاي</a:t>
            </a:r>
            <a:r>
              <a:rPr lang="fa-IR" b="1" dirty="0">
                <a:cs typeface="B Nazanin" panose="00000400000000000000" pitchFamily="2" charset="-78"/>
              </a:rPr>
              <a:t> روزانه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اختلال خواب شبانه و </a:t>
            </a:r>
            <a:r>
              <a:rPr lang="fa-IR" b="1" dirty="0" err="1">
                <a:cs typeface="B Nazanin" panose="00000400000000000000" pitchFamily="2" charset="-78"/>
              </a:rPr>
              <a:t>خوابيدن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بيش</a:t>
            </a:r>
            <a:r>
              <a:rPr lang="fa-IR" b="1" dirty="0">
                <a:cs typeface="B Nazanin" panose="00000400000000000000" pitchFamily="2" charset="-78"/>
              </a:rPr>
              <a:t> از حد در روز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عدم </a:t>
            </a:r>
            <a:r>
              <a:rPr lang="fa-IR" b="1" dirty="0" err="1">
                <a:cs typeface="B Nazanin" panose="00000400000000000000" pitchFamily="2" charset="-78"/>
              </a:rPr>
              <a:t>تمايل</a:t>
            </a:r>
            <a:r>
              <a:rPr lang="fa-IR" b="1" dirty="0">
                <a:cs typeface="B Nazanin" panose="00000400000000000000" pitchFamily="2" charset="-78"/>
              </a:rPr>
              <a:t> به </a:t>
            </a:r>
            <a:r>
              <a:rPr lang="fa-IR" b="1" dirty="0" err="1">
                <a:cs typeface="B Nazanin" panose="00000400000000000000" pitchFamily="2" charset="-78"/>
              </a:rPr>
              <a:t>خودمراقبتي</a:t>
            </a:r>
            <a:r>
              <a:rPr lang="fa-IR" b="1" dirty="0">
                <a:cs typeface="B Nazanin" panose="00000400000000000000" pitchFamily="2" charset="-78"/>
              </a:rPr>
              <a:t> و عدم </a:t>
            </a:r>
            <a:r>
              <a:rPr lang="fa-IR" b="1" dirty="0" err="1">
                <a:cs typeface="B Nazanin" panose="00000400000000000000" pitchFamily="2" charset="-78"/>
              </a:rPr>
              <a:t>همكاري</a:t>
            </a:r>
            <a:r>
              <a:rPr lang="fa-IR" b="1" dirty="0">
                <a:cs typeface="B Nazanin" panose="00000400000000000000" pitchFamily="2" charset="-78"/>
              </a:rPr>
              <a:t> با </a:t>
            </a:r>
            <a:r>
              <a:rPr lang="fa-IR" b="1" dirty="0" err="1">
                <a:cs typeface="B Nazanin" panose="00000400000000000000" pitchFamily="2" charset="-78"/>
              </a:rPr>
              <a:t>تيم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درماني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احساس </a:t>
            </a:r>
            <a:r>
              <a:rPr lang="fa-IR" b="1" dirty="0" err="1">
                <a:cs typeface="B Nazanin" panose="00000400000000000000" pitchFamily="2" charset="-78"/>
              </a:rPr>
              <a:t>شكست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ناتواني</a:t>
            </a:r>
            <a:r>
              <a:rPr lang="fa-IR" b="1" dirty="0">
                <a:cs typeface="B Nazanin" panose="00000400000000000000" pitchFamily="2" charset="-78"/>
              </a:rPr>
              <a:t> در برابر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پنهان نگه داشتن ابتلا به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 از خانواده و دوستان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مهارت حل </a:t>
            </a:r>
            <a:r>
              <a:rPr lang="fa-IR" sz="3600" dirty="0" err="1">
                <a:cs typeface="B Titr" panose="00000700000000000000" pitchFamily="2" charset="-78"/>
              </a:rPr>
              <a:t>مشكلات</a:t>
            </a:r>
            <a:r>
              <a:rPr lang="fa-IR" sz="3600" dirty="0">
                <a:cs typeface="B Titr" panose="00000700000000000000" pitchFamily="2" charset="-78"/>
              </a:rPr>
              <a:t> و </a:t>
            </a:r>
            <a:r>
              <a:rPr lang="fa-IR" sz="3600" dirty="0" err="1">
                <a:cs typeface="B Titr" panose="00000700000000000000" pitchFamily="2" charset="-78"/>
              </a:rPr>
              <a:t>مديريت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Titr" panose="00000700000000000000" pitchFamily="2" charset="-78"/>
              </a:rPr>
              <a:t>استرس ...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916242"/>
          </a:xfrm>
        </p:spPr>
        <p:txBody>
          <a:bodyPr>
            <a:normAutofit/>
          </a:bodyPr>
          <a:lstStyle/>
          <a:p>
            <a:pPr algn="justLow"/>
            <a:r>
              <a:rPr lang="fa-IR" sz="3200" b="1" dirty="0" err="1">
                <a:cs typeface="B Nazanin" panose="00000400000000000000" pitchFamily="2" charset="-78"/>
              </a:rPr>
              <a:t>بايد</a:t>
            </a:r>
            <a:r>
              <a:rPr lang="fa-IR" sz="3200" b="1" dirty="0">
                <a:cs typeface="B Nazanin" panose="00000400000000000000" pitchFamily="2" charset="-78"/>
              </a:rPr>
              <a:t> قدرت 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" مثبت </a:t>
            </a:r>
            <a:r>
              <a:rPr lang="fa-IR" sz="3200" b="1" dirty="0" err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انديشي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" </a:t>
            </a:r>
            <a:r>
              <a:rPr lang="fa-IR" sz="3200" b="1" dirty="0">
                <a:cs typeface="B Nazanin" panose="00000400000000000000" pitchFamily="2" charset="-78"/>
              </a:rPr>
              <a:t>را به </a:t>
            </a:r>
            <a:r>
              <a:rPr lang="fa-IR" sz="3200" b="1" dirty="0" err="1">
                <a:cs typeface="B Nazanin" panose="00000400000000000000" pitchFamily="2" charset="-78"/>
              </a:rPr>
              <a:t>بيمار</a:t>
            </a:r>
            <a:r>
              <a:rPr lang="fa-IR" sz="3200" b="1" dirty="0">
                <a:cs typeface="B Nazanin" panose="00000400000000000000" pitchFamily="2" charset="-78"/>
              </a:rPr>
              <a:t> القا نمود و هر </a:t>
            </a:r>
            <a:r>
              <a:rPr lang="fa-IR" sz="3200" b="1" dirty="0" err="1">
                <a:cs typeface="B Nazanin" panose="00000400000000000000" pitchFamily="2" charset="-78"/>
              </a:rPr>
              <a:t>پيشرفتي</a:t>
            </a:r>
            <a:r>
              <a:rPr lang="fa-IR" sz="3200" b="1" dirty="0">
                <a:cs typeface="B Nazanin" panose="00000400000000000000" pitchFamily="2" charset="-78"/>
              </a:rPr>
              <a:t>، </a:t>
            </a:r>
            <a:r>
              <a:rPr lang="fa-IR" sz="3200" b="1" dirty="0" err="1">
                <a:cs typeface="B Nazanin" panose="00000400000000000000" pitchFamily="2" charset="-78"/>
              </a:rPr>
              <a:t>حتي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>
                <a:cs typeface="B Nazanin" panose="00000400000000000000" pitchFamily="2" charset="-78"/>
              </a:rPr>
              <a:t>بسيار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>
                <a:cs typeface="B Nazanin" panose="00000400000000000000" pitchFamily="2" charset="-78"/>
              </a:rPr>
              <a:t>كوچك</a:t>
            </a:r>
            <a:r>
              <a:rPr lang="fa-IR" sz="3200" b="1" dirty="0">
                <a:cs typeface="B Nazanin" panose="00000400000000000000" pitchFamily="2" charset="-78"/>
              </a:rPr>
              <a:t>، را به </a:t>
            </a:r>
            <a:r>
              <a:rPr lang="fa-IR" sz="3200" b="1" dirty="0" err="1">
                <a:cs typeface="B Nazanin" panose="00000400000000000000" pitchFamily="2" charset="-78"/>
              </a:rPr>
              <a:t>بيمار</a:t>
            </a:r>
            <a:r>
              <a:rPr lang="fa-IR" sz="3200" b="1" dirty="0">
                <a:cs typeface="B Nazanin" panose="00000400000000000000" pitchFamily="2" charset="-78"/>
              </a:rPr>
              <a:t> خاطر نشان </a:t>
            </a:r>
            <a:r>
              <a:rPr lang="fa-IR" sz="3200" b="1" dirty="0" err="1">
                <a:cs typeface="B Nazanin" panose="00000400000000000000" pitchFamily="2" charset="-78"/>
              </a:rPr>
              <a:t>كرد</a:t>
            </a:r>
            <a:r>
              <a:rPr lang="fa-IR" sz="3200" b="1" dirty="0">
                <a:cs typeface="B Nazanin" panose="00000400000000000000" pitchFamily="2" charset="-78"/>
              </a:rPr>
              <a:t> تا </a:t>
            </a:r>
            <a:r>
              <a:rPr lang="fa-IR" sz="3200" b="1" dirty="0" err="1">
                <a:cs typeface="B Nazanin" panose="00000400000000000000" pitchFamily="2" charset="-78"/>
              </a:rPr>
              <a:t>انگيزه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>
                <a:cs typeface="B Nazanin" panose="00000400000000000000" pitchFamily="2" charset="-78"/>
              </a:rPr>
              <a:t>خودمراقبتي</a:t>
            </a:r>
            <a:r>
              <a:rPr lang="fa-IR" sz="3200" b="1" dirty="0">
                <a:cs typeface="B Nazanin" panose="00000400000000000000" pitchFamily="2" charset="-78"/>
              </a:rPr>
              <a:t> در </a:t>
            </a:r>
            <a:r>
              <a:rPr lang="fa-IR" sz="3200" b="1" dirty="0" err="1">
                <a:cs typeface="B Nazanin" panose="00000400000000000000" pitchFamily="2" charset="-78"/>
              </a:rPr>
              <a:t>وي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>
                <a:cs typeface="B Nazanin" panose="00000400000000000000" pitchFamily="2" charset="-78"/>
              </a:rPr>
              <a:t>تقويت</a:t>
            </a:r>
            <a:r>
              <a:rPr lang="fa-IR" sz="3200" b="1" dirty="0">
                <a:cs typeface="B Nazanin" panose="00000400000000000000" pitchFamily="2" charset="-78"/>
              </a:rPr>
              <a:t> شود.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9960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" y="0"/>
            <a:ext cx="9144000" cy="68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3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r"/>
            <a:r>
              <a:rPr lang="fa-IR" b="1" dirty="0" err="1">
                <a:cs typeface="B Titr" panose="00000700000000000000" pitchFamily="2" charset="-78"/>
              </a:rPr>
              <a:t>بيماري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err="1">
                <a:cs typeface="B Titr" panose="00000700000000000000" pitchFamily="2" charset="-78"/>
              </a:rPr>
              <a:t>ديابت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err="1">
                <a:cs typeface="B Titr" panose="00000700000000000000" pitchFamily="2" charset="-78"/>
              </a:rPr>
              <a:t>چيست</a:t>
            </a:r>
            <a:r>
              <a:rPr lang="fa-IR" b="1" dirty="0">
                <a:cs typeface="B Titr" panose="00000700000000000000" pitchFamily="2" charset="-78"/>
              </a:rPr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5266928" cy="4775533"/>
          </a:xfrm>
        </p:spPr>
        <p:txBody>
          <a:bodyPr/>
          <a:lstStyle/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مواد </a:t>
            </a:r>
            <a:r>
              <a:rPr lang="fa-IR" sz="2400" b="1" dirty="0" err="1">
                <a:cs typeface="B Nazanin" panose="00000400000000000000" pitchFamily="2" charset="-78"/>
              </a:rPr>
              <a:t>غذايي</a:t>
            </a:r>
            <a:r>
              <a:rPr lang="fa-IR" sz="2400" b="1" dirty="0">
                <a:cs typeface="B Nazanin" panose="00000400000000000000" pitchFamily="2" charset="-78"/>
              </a:rPr>
              <a:t> بعد از مصرف در بدن به صورت قند (</a:t>
            </a:r>
            <a:r>
              <a:rPr lang="fa-IR" sz="2400" b="1" dirty="0" err="1">
                <a:cs typeface="B Nazanin" panose="00000400000000000000" pitchFamily="2" charset="-78"/>
              </a:rPr>
              <a:t>گلوكز</a:t>
            </a:r>
            <a:r>
              <a:rPr lang="fa-IR" sz="2400" b="1" dirty="0">
                <a:cs typeface="B Nazanin" panose="00000400000000000000" pitchFamily="2" charset="-78"/>
              </a:rPr>
              <a:t>) </a:t>
            </a:r>
            <a:r>
              <a:rPr lang="fa-IR" sz="2400" b="1" dirty="0" err="1">
                <a:cs typeface="B Nazanin" panose="00000400000000000000" pitchFamily="2" charset="-78"/>
              </a:rPr>
              <a:t>درمي‌آيد</a:t>
            </a:r>
            <a:r>
              <a:rPr lang="fa-IR" sz="2400" b="1" dirty="0">
                <a:cs typeface="B Nazanin" panose="00000400000000000000" pitchFamily="2" charset="-78"/>
              </a:rPr>
              <a:t> و از </a:t>
            </a:r>
            <a:r>
              <a:rPr lang="fa-IR" sz="2400" b="1" dirty="0" err="1">
                <a:cs typeface="B Nazanin" panose="00000400000000000000" pitchFamily="2" charset="-78"/>
              </a:rPr>
              <a:t>اين</a:t>
            </a:r>
            <a:r>
              <a:rPr lang="fa-IR" sz="2400" b="1" dirty="0">
                <a:cs typeface="B Nazanin" panose="00000400000000000000" pitchFamily="2" charset="-78"/>
              </a:rPr>
              <a:t> قند </a:t>
            </a:r>
            <a:r>
              <a:rPr lang="fa-IR" sz="2400" b="1" dirty="0" err="1">
                <a:cs typeface="B Nazanin" panose="00000400000000000000" pitchFamily="2" charset="-78"/>
              </a:rPr>
              <a:t>براي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توليد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انرژي</a:t>
            </a:r>
            <a:r>
              <a:rPr lang="fa-IR" sz="2400" b="1" dirty="0">
                <a:cs typeface="B Nazanin" panose="00000400000000000000" pitchFamily="2" charset="-78"/>
              </a:rPr>
              <a:t> استفاده </a:t>
            </a:r>
            <a:r>
              <a:rPr lang="fa-IR" sz="2400" b="1" dirty="0" err="1">
                <a:cs typeface="B Nazanin" panose="00000400000000000000" pitchFamily="2" charset="-78"/>
              </a:rPr>
              <a:t>مي‌شود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sz="2400" b="1" dirty="0" smtClean="0">
                <a:cs typeface="B Nazanin" panose="00000400000000000000" pitchFamily="2" charset="-78"/>
              </a:rPr>
              <a:t>اگر </a:t>
            </a:r>
            <a:r>
              <a:rPr lang="fa-IR" sz="2400" b="1" dirty="0" err="1">
                <a:cs typeface="B Nazanin" panose="00000400000000000000" pitchFamily="2" charset="-78"/>
              </a:rPr>
              <a:t>انسولين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كم</a:t>
            </a:r>
            <a:r>
              <a:rPr lang="fa-IR" sz="2400" b="1" dirty="0">
                <a:cs typeface="B Nazanin" panose="00000400000000000000" pitchFamily="2" charset="-78"/>
              </a:rPr>
              <a:t> باشد و </a:t>
            </a:r>
            <a:r>
              <a:rPr lang="fa-IR" sz="2400" b="1" dirty="0" err="1">
                <a:cs typeface="B Nazanin" panose="00000400000000000000" pitchFamily="2" charset="-78"/>
              </a:rPr>
              <a:t>يا</a:t>
            </a:r>
            <a:r>
              <a:rPr lang="fa-IR" sz="2400" b="1" dirty="0">
                <a:cs typeface="B Nazanin" panose="00000400000000000000" pitchFamily="2" charset="-78"/>
              </a:rPr>
              <a:t> نتواند خوب </a:t>
            </a:r>
            <a:r>
              <a:rPr lang="fa-IR" sz="2400" b="1" dirty="0" err="1">
                <a:cs typeface="B Nazanin" panose="00000400000000000000" pitchFamily="2" charset="-78"/>
              </a:rPr>
              <a:t>كار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كند</a:t>
            </a:r>
            <a:r>
              <a:rPr lang="fa-IR" sz="2400" b="1" dirty="0">
                <a:cs typeface="B Nazanin" panose="00000400000000000000" pitchFamily="2" charset="-78"/>
              </a:rPr>
              <a:t>، قند وارد سلول نشده و سلول گرسنه </a:t>
            </a:r>
            <a:r>
              <a:rPr lang="fa-IR" sz="2400" b="1" dirty="0" err="1">
                <a:cs typeface="B Nazanin" panose="00000400000000000000" pitchFamily="2" charset="-78"/>
              </a:rPr>
              <a:t>مي‌ماند</a:t>
            </a:r>
            <a:r>
              <a:rPr lang="fa-IR" sz="2400" b="1" dirty="0">
                <a:cs typeface="B Nazanin" panose="00000400000000000000" pitchFamily="2" charset="-78"/>
              </a:rPr>
              <a:t> و در </a:t>
            </a:r>
            <a:r>
              <a:rPr lang="fa-IR" sz="2400" b="1" dirty="0" err="1">
                <a:cs typeface="B Nazanin" panose="00000400000000000000" pitchFamily="2" charset="-78"/>
              </a:rPr>
              <a:t>نتيجه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كار</a:t>
            </a:r>
            <a:r>
              <a:rPr lang="fa-IR" sz="2400" b="1" dirty="0">
                <a:cs typeface="B Nazanin" panose="00000400000000000000" pitchFamily="2" charset="-78"/>
              </a:rPr>
              <a:t> بدن دچار </a:t>
            </a:r>
            <a:r>
              <a:rPr lang="fa-IR" sz="2400" b="1" dirty="0" err="1">
                <a:cs typeface="B Nazanin" panose="00000400000000000000" pitchFamily="2" charset="-78"/>
              </a:rPr>
              <a:t>اشكال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 smtClean="0">
                <a:cs typeface="B Nazanin" panose="00000400000000000000" pitchFamily="2" charset="-78"/>
              </a:rPr>
              <a:t>مي‌شود</a:t>
            </a:r>
            <a:r>
              <a:rPr lang="fa-IR" sz="2400" b="1" dirty="0" smtClean="0">
                <a:cs typeface="B Nazanin" panose="00000400000000000000" pitchFamily="2" charset="-78"/>
              </a:rPr>
              <a:t>، از </a:t>
            </a:r>
            <a:r>
              <a:rPr lang="fa-IR" sz="2400" b="1" dirty="0" err="1">
                <a:cs typeface="B Nazanin" panose="00000400000000000000" pitchFamily="2" charset="-78"/>
              </a:rPr>
              <a:t>طرفي</a:t>
            </a:r>
            <a:r>
              <a:rPr lang="fa-IR" sz="2400" b="1" dirty="0">
                <a:cs typeface="B Nazanin" panose="00000400000000000000" pitchFamily="2" charset="-78"/>
              </a:rPr>
              <a:t> قند خون بالا رفته </a:t>
            </a:r>
            <a:r>
              <a:rPr lang="fa-IR" sz="2400" b="1" dirty="0" smtClean="0">
                <a:cs typeface="B Nazanin" panose="00000400000000000000" pitchFamily="2" charset="-78"/>
              </a:rPr>
              <a:t>و قند </a:t>
            </a:r>
            <a:r>
              <a:rPr lang="fa-IR" sz="2400" b="1" dirty="0">
                <a:cs typeface="B Nazanin" panose="00000400000000000000" pitchFamily="2" charset="-78"/>
              </a:rPr>
              <a:t>خون بالا </a:t>
            </a:r>
            <a:r>
              <a:rPr lang="fa-IR" sz="2400" b="1" dirty="0" err="1">
                <a:cs typeface="B Nazanin" panose="00000400000000000000" pitchFamily="2" charset="-78"/>
              </a:rPr>
              <a:t>مي‌تواند</a:t>
            </a:r>
            <a:r>
              <a:rPr lang="fa-IR" sz="2400" b="1" dirty="0">
                <a:cs typeface="B Nazanin" panose="00000400000000000000" pitchFamily="2" charset="-78"/>
              </a:rPr>
              <a:t> مانند سم عمل </a:t>
            </a:r>
            <a:r>
              <a:rPr lang="fa-IR" sz="2400" b="1" dirty="0" err="1">
                <a:cs typeface="B Nazanin" panose="00000400000000000000" pitchFamily="2" charset="-78"/>
              </a:rPr>
              <a:t>كرده</a:t>
            </a:r>
            <a:r>
              <a:rPr lang="fa-IR" sz="2400" b="1" dirty="0">
                <a:cs typeface="B Nazanin" panose="00000400000000000000" pitchFamily="2" charset="-78"/>
              </a:rPr>
              <a:t> و به </a:t>
            </a:r>
            <a:r>
              <a:rPr lang="fa-IR" sz="2400" b="1" dirty="0" err="1">
                <a:cs typeface="B Nazanin" panose="00000400000000000000" pitchFamily="2" charset="-78"/>
              </a:rPr>
              <a:t>سلول‌ها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fa-IR" sz="2400" b="1" dirty="0" err="1">
                <a:cs typeface="B Nazanin" panose="00000400000000000000" pitchFamily="2" charset="-78"/>
              </a:rPr>
              <a:t>بافت‌هاي</a:t>
            </a:r>
            <a:r>
              <a:rPr lang="fa-IR" sz="2400" b="1" dirty="0">
                <a:cs typeface="B Nazanin" panose="00000400000000000000" pitchFamily="2" charset="-78"/>
              </a:rPr>
              <a:t> بدن </a:t>
            </a:r>
            <a:r>
              <a:rPr lang="fa-IR" sz="2400" b="1" dirty="0" err="1">
                <a:cs typeface="B Nazanin" panose="00000400000000000000" pitchFamily="2" charset="-78"/>
              </a:rPr>
              <a:t>آسيب</a:t>
            </a:r>
            <a:r>
              <a:rPr lang="fa-IR" sz="2400" b="1" dirty="0">
                <a:cs typeface="B Nazanin" panose="00000400000000000000" pitchFamily="2" charset="-78"/>
              </a:rPr>
              <a:t> برساند.</a:t>
            </a:r>
          </a:p>
          <a:p>
            <a:pPr marL="109728" indent="0">
              <a:buNone/>
            </a:pP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128" y="2060848"/>
            <a:ext cx="273124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>
                <a:cs typeface="B Titr" panose="00000700000000000000" pitchFamily="2" charset="-78"/>
              </a:rPr>
              <a:t>انواع </a:t>
            </a:r>
            <a:r>
              <a:rPr lang="fa-IR" b="1" dirty="0" err="1">
                <a:cs typeface="B Titr" panose="00000700000000000000" pitchFamily="2" charset="-78"/>
              </a:rPr>
              <a:t>ديابت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err="1">
                <a:cs typeface="B Titr" panose="00000700000000000000" pitchFamily="2" charset="-78"/>
              </a:rPr>
              <a:t>كدامند</a:t>
            </a:r>
            <a:r>
              <a:rPr lang="fa-IR" b="1" dirty="0">
                <a:cs typeface="B Titr" panose="00000700000000000000" pitchFamily="2" charset="-78"/>
              </a:rPr>
              <a:t>؟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pPr algn="justLow"/>
            <a:r>
              <a:rPr lang="fa-IR" b="1" dirty="0" err="1">
                <a:cs typeface="B Titr" panose="00000700000000000000" pitchFamily="2" charset="-78"/>
              </a:rPr>
              <a:t>ديابت</a:t>
            </a:r>
            <a:r>
              <a:rPr lang="fa-IR" b="1" dirty="0">
                <a:cs typeface="B Titr" panose="00000700000000000000" pitchFamily="2" charset="-78"/>
              </a:rPr>
              <a:t> نوع1 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در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نوع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، بدن </a:t>
            </a:r>
            <a:r>
              <a:rPr lang="fa-IR" b="1" dirty="0" err="1" smtClean="0">
                <a:cs typeface="B Nazanin" panose="00000400000000000000" pitchFamily="2" charset="-78"/>
              </a:rPr>
              <a:t>نمي‌تواند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توليد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fa-IR" b="1" dirty="0" err="1">
                <a:cs typeface="B Nazanin" panose="00000400000000000000" pitchFamily="2" charset="-78"/>
              </a:rPr>
              <a:t>يا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بسيار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كم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توليد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مي‌كند</a:t>
            </a:r>
            <a:r>
              <a:rPr lang="fa-IR" b="1" dirty="0">
                <a:cs typeface="B Nazanin" panose="00000400000000000000" pitchFamily="2" charset="-78"/>
              </a:rPr>
              <a:t>، به </a:t>
            </a:r>
            <a:r>
              <a:rPr lang="fa-IR" b="1" dirty="0" err="1">
                <a:cs typeface="B Nazanin" panose="00000400000000000000" pitchFamily="2" charset="-78"/>
              </a:rPr>
              <a:t>همين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دليل</a:t>
            </a:r>
            <a:r>
              <a:rPr lang="fa-IR" b="1" dirty="0">
                <a:cs typeface="B Nazanin" panose="00000400000000000000" pitchFamily="2" charset="-78"/>
              </a:rPr>
              <a:t> در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نوع </a:t>
            </a:r>
            <a:r>
              <a:rPr lang="fa-IR" b="1" dirty="0" err="1">
                <a:cs typeface="B Nazanin" panose="00000400000000000000" pitchFamily="2" charset="-78"/>
              </a:rPr>
              <a:t>ديابت</a:t>
            </a:r>
            <a:r>
              <a:rPr lang="fa-IR" b="1" dirty="0">
                <a:cs typeface="B Nazanin" panose="00000400000000000000" pitchFamily="2" charset="-78"/>
              </a:rPr>
              <a:t>، حتما </a:t>
            </a:r>
            <a:r>
              <a:rPr lang="fa-IR" b="1" dirty="0" err="1">
                <a:cs typeface="B Nazanin" panose="00000400000000000000" pitchFamily="2" charset="-78"/>
              </a:rPr>
              <a:t>بايد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تزريق</a:t>
            </a:r>
            <a:r>
              <a:rPr lang="fa-IR" b="1" dirty="0">
                <a:cs typeface="B Nazanin" panose="00000400000000000000" pitchFamily="2" charset="-78"/>
              </a:rPr>
              <a:t> شود تا </a:t>
            </a:r>
            <a:r>
              <a:rPr lang="fa-IR" b="1" dirty="0" err="1">
                <a:cs typeface="B Nazanin" panose="00000400000000000000" pitchFamily="2" charset="-78"/>
              </a:rPr>
              <a:t>نياز</a:t>
            </a:r>
            <a:r>
              <a:rPr lang="fa-IR" b="1" dirty="0">
                <a:cs typeface="B Nazanin" panose="00000400000000000000" pitchFamily="2" charset="-78"/>
              </a:rPr>
              <a:t> بدن </a:t>
            </a:r>
            <a:r>
              <a:rPr lang="fa-IR" b="1" dirty="0" err="1">
                <a:cs typeface="B Nazanin" panose="00000400000000000000" pitchFamily="2" charset="-78"/>
              </a:rPr>
              <a:t>تامين</a:t>
            </a:r>
            <a:r>
              <a:rPr lang="fa-IR" b="1" dirty="0">
                <a:cs typeface="B Nazanin" panose="00000400000000000000" pitchFamily="2" charset="-78"/>
              </a:rPr>
              <a:t> گردد.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b="1" dirty="0" err="1" smtClean="0">
                <a:cs typeface="B Titr" panose="00000700000000000000" pitchFamily="2" charset="-78"/>
              </a:rPr>
              <a:t>ديابت</a:t>
            </a:r>
            <a:r>
              <a:rPr lang="fa-IR" b="1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نوع 2</a:t>
            </a:r>
          </a:p>
          <a:p>
            <a:pPr algn="justLow"/>
            <a:r>
              <a:rPr lang="fa-IR" b="1" dirty="0" err="1">
                <a:cs typeface="B Nazanin" panose="00000400000000000000" pitchFamily="2" charset="-78"/>
              </a:rPr>
              <a:t>دراين</a:t>
            </a:r>
            <a:r>
              <a:rPr lang="fa-IR" b="1" dirty="0">
                <a:cs typeface="B Nazanin" panose="00000400000000000000" pitchFamily="2" charset="-78"/>
              </a:rPr>
              <a:t> نوع </a:t>
            </a:r>
            <a:r>
              <a:rPr lang="fa-IR" b="1" dirty="0" err="1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، بدن به </a:t>
            </a:r>
            <a:r>
              <a:rPr lang="fa-IR" b="1" dirty="0" err="1">
                <a:cs typeface="B Nazanin" panose="00000400000000000000" pitchFamily="2" charset="-78"/>
              </a:rPr>
              <a:t>مقداركم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توليد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مي</a:t>
            </a:r>
            <a:r>
              <a:rPr lang="fa-IR" b="1" dirty="0">
                <a:cs typeface="B Nazanin" panose="00000400000000000000" pitchFamily="2" charset="-78"/>
              </a:rPr>
              <a:t>‌‌‌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ويا</a:t>
            </a:r>
            <a:r>
              <a:rPr lang="fa-IR" b="1" dirty="0">
                <a:cs typeface="B Nazanin" panose="00000400000000000000" pitchFamily="2" charset="-78"/>
              </a:rPr>
              <a:t> بدن </a:t>
            </a:r>
            <a:r>
              <a:rPr lang="fa-IR" b="1" dirty="0" err="1" smtClean="0">
                <a:cs typeface="B Nazanin" panose="00000400000000000000" pitchFamily="2" charset="-78"/>
              </a:rPr>
              <a:t>نمي‌تواند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به طور </a:t>
            </a:r>
            <a:r>
              <a:rPr lang="fa-IR" b="1" dirty="0" err="1">
                <a:cs typeface="B Nazanin" panose="00000400000000000000" pitchFamily="2" charset="-78"/>
              </a:rPr>
              <a:t>كامل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توليد</a:t>
            </a:r>
            <a:r>
              <a:rPr lang="fa-IR" b="1" dirty="0">
                <a:cs typeface="B Nazanin" panose="00000400000000000000" pitchFamily="2" charset="-78"/>
              </a:rPr>
              <a:t> شده استفاده </a:t>
            </a:r>
            <a:r>
              <a:rPr lang="fa-IR" b="1" dirty="0" err="1">
                <a:cs typeface="B Nazanin" panose="00000400000000000000" pitchFamily="2" charset="-78"/>
              </a:rPr>
              <a:t>كند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(مقاومت به </a:t>
            </a:r>
            <a:r>
              <a:rPr lang="fa-IR" b="1" dirty="0" err="1">
                <a:solidFill>
                  <a:srgbClr val="C00000"/>
                </a:solidFill>
                <a:cs typeface="B Nazanin" panose="00000400000000000000" pitchFamily="2" charset="-78"/>
              </a:rPr>
              <a:t>انسولين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). </a:t>
            </a:r>
            <a:r>
              <a:rPr lang="fa-IR" b="1" dirty="0" err="1" smtClean="0">
                <a:cs typeface="B Nazanin" panose="00000400000000000000" pitchFamily="2" charset="-78"/>
              </a:rPr>
              <a:t>دراغلب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اين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بيماران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نياز</a:t>
            </a:r>
            <a:r>
              <a:rPr lang="fa-IR" b="1" dirty="0">
                <a:cs typeface="B Nazanin" panose="00000400000000000000" pitchFamily="2" charset="-78"/>
              </a:rPr>
              <a:t> به مصرف </a:t>
            </a:r>
            <a:r>
              <a:rPr lang="fa-IR" b="1" dirty="0" err="1">
                <a:cs typeface="B Nazanin" panose="00000400000000000000" pitchFamily="2" charset="-78"/>
              </a:rPr>
              <a:t>قرص‌هاي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پايين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آورنده‌ي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قندخون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و در </a:t>
            </a:r>
            <a:r>
              <a:rPr lang="fa-IR" b="1" dirty="0" err="1">
                <a:cs typeface="B Nazanin" panose="00000400000000000000" pitchFamily="2" charset="-78"/>
              </a:rPr>
              <a:t>تعدادي</a:t>
            </a:r>
            <a:r>
              <a:rPr lang="fa-IR" b="1" dirty="0">
                <a:cs typeface="B Nazanin" panose="00000400000000000000" pitchFamily="2" charset="-78"/>
              </a:rPr>
              <a:t> از </a:t>
            </a:r>
            <a:r>
              <a:rPr lang="fa-IR" b="1" dirty="0" err="1">
                <a:cs typeface="B Nazanin" panose="00000400000000000000" pitchFamily="2" charset="-78"/>
              </a:rPr>
              <a:t>آن‌ها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نيز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نياز</a:t>
            </a:r>
            <a:r>
              <a:rPr lang="fa-IR" b="1" dirty="0">
                <a:cs typeface="B Nazanin" panose="00000400000000000000" pitchFamily="2" charset="-78"/>
              </a:rPr>
              <a:t> به مصرف </a:t>
            </a:r>
            <a:r>
              <a:rPr lang="fa-IR" b="1" dirty="0" err="1">
                <a:cs typeface="B Nazanin" panose="00000400000000000000" pitchFamily="2" charset="-78"/>
              </a:rPr>
              <a:t>انسولين</a:t>
            </a:r>
            <a:r>
              <a:rPr lang="fa-IR" b="1" dirty="0">
                <a:cs typeface="B Nazanin" panose="00000400000000000000" pitchFamily="2" charset="-78"/>
              </a:rPr>
              <a:t> وجود دارد.</a:t>
            </a:r>
          </a:p>
          <a:p>
            <a:pPr algn="justLow"/>
            <a:r>
              <a:rPr lang="fa-IR" b="1" dirty="0" err="1">
                <a:cs typeface="B Titr" panose="00000700000000000000" pitchFamily="2" charset="-78"/>
              </a:rPr>
              <a:t>ديابت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err="1">
                <a:cs typeface="B Titr" panose="00000700000000000000" pitchFamily="2" charset="-78"/>
              </a:rPr>
              <a:t>بارداري</a:t>
            </a:r>
            <a:r>
              <a:rPr lang="fa-IR" b="1" dirty="0">
                <a:cs typeface="B Titr" panose="00000700000000000000" pitchFamily="2" charset="-78"/>
              </a:rPr>
              <a:t> 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دیابت بارداری به شرایطی گفته </a:t>
            </a:r>
            <a:r>
              <a:rPr lang="fa-IR" b="1" dirty="0" err="1">
                <a:cs typeface="B Nazanin" panose="00000400000000000000" pitchFamily="2" charset="-78"/>
              </a:rPr>
              <a:t>می‌شود</a:t>
            </a:r>
            <a:r>
              <a:rPr lang="fa-IR" b="1" dirty="0">
                <a:cs typeface="B Nazanin" panose="00000400000000000000" pitchFamily="2" charset="-78"/>
              </a:rPr>
              <a:t> که افزایش قند خون برای اولین بار، در طی دوران بارداری دیده شود. دیابت بارداری، تقریباً در ۴ درصد از </a:t>
            </a:r>
            <a:r>
              <a:rPr lang="fa-IR" b="1" dirty="0" err="1">
                <a:cs typeface="B Nazanin" panose="00000400000000000000" pitchFamily="2" charset="-78"/>
              </a:rPr>
              <a:t>بارداری‌ها</a:t>
            </a:r>
            <a:r>
              <a:rPr lang="fa-IR" b="1" dirty="0">
                <a:cs typeface="B Nazanin" panose="00000400000000000000" pitchFamily="2" charset="-78"/>
              </a:rPr>
              <a:t> بروز </a:t>
            </a:r>
            <a:r>
              <a:rPr lang="fa-IR" b="1" dirty="0" err="1">
                <a:cs typeface="B Nazanin" panose="00000400000000000000" pitchFamily="2" charset="-78"/>
              </a:rPr>
              <a:t>می‌کند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6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Titr" panose="00000700000000000000" pitchFamily="2" charset="-78"/>
              </a:rPr>
              <a:t>عوارض ناشی از دیابت بارداری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اختلال در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رشد و نمو جنین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بخصوص </a:t>
            </a:r>
            <a:r>
              <a:rPr lang="fa-IR" dirty="0" err="1" smtClean="0">
                <a:cs typeface="B Nazanin" panose="00000400000000000000" pitchFamily="2" charset="-78"/>
              </a:rPr>
              <a:t>ماکروزومی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ar-SA" b="1" dirty="0">
                <a:cs typeface="B Nazanin" panose="00000400000000000000" pitchFamily="2" charset="-78"/>
              </a:rPr>
              <a:t>سقط جنین </a:t>
            </a:r>
            <a:endParaRPr lang="en-US" b="1" dirty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بروز نقص‌های مادرزادی</a:t>
            </a:r>
            <a:r>
              <a:rPr lang="fa-IR" b="1" dirty="0">
                <a:cs typeface="B Nazanin" panose="00000400000000000000" pitchFamily="2" charset="-78"/>
              </a:rPr>
              <a:t> (</a:t>
            </a:r>
            <a:r>
              <a:rPr lang="fa-IR" dirty="0">
                <a:cs typeface="B Nazanin" panose="00000400000000000000" pitchFamily="2" charset="-78"/>
              </a:rPr>
              <a:t>بخصوص قلبی</a:t>
            </a:r>
            <a:r>
              <a:rPr lang="fa-IR" b="1" dirty="0">
                <a:cs typeface="B Nazanin" panose="00000400000000000000" pitchFamily="2" charset="-78"/>
              </a:rPr>
              <a:t>)</a:t>
            </a:r>
            <a:r>
              <a:rPr lang="ar-SA" b="1" dirty="0">
                <a:cs typeface="B Nazanin" panose="00000400000000000000" pitchFamily="2" charset="-78"/>
              </a:rPr>
              <a:t> 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ar-SA" b="1" dirty="0" smtClean="0">
                <a:cs typeface="B Nazanin" panose="00000400000000000000" pitchFamily="2" charset="-78"/>
              </a:rPr>
              <a:t>زایمان‌های سخت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آسیب های زایمانی (</a:t>
            </a:r>
            <a:r>
              <a:rPr lang="fa-IR" dirty="0" smtClean="0">
                <a:cs typeface="B Nazanin" panose="00000400000000000000" pitchFamily="2" charset="-78"/>
              </a:rPr>
              <a:t>برای مادر و نوزاد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ar-SA" b="1" dirty="0">
                <a:cs typeface="B Nazanin" panose="00000400000000000000" pitchFamily="2" charset="-78"/>
              </a:rPr>
              <a:t>کمبود اکسیژن برای </a:t>
            </a:r>
            <a:r>
              <a:rPr lang="ar-SA" b="1" dirty="0" smtClean="0">
                <a:cs typeface="B Nazanin" panose="00000400000000000000" pitchFamily="2" charset="-78"/>
              </a:rPr>
              <a:t>مغز</a:t>
            </a:r>
            <a:r>
              <a:rPr lang="fa-IR" b="1" dirty="0" smtClean="0">
                <a:cs typeface="B Nazanin" panose="00000400000000000000" pitchFamily="2" charset="-78"/>
              </a:rPr>
              <a:t> نوزاد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err="1" smtClean="0">
                <a:cs typeface="B Nazanin" panose="00000400000000000000" pitchFamily="2" charset="-78"/>
              </a:rPr>
              <a:t>افرایش</a:t>
            </a:r>
            <a:r>
              <a:rPr lang="fa-IR" b="1" dirty="0" smtClean="0">
                <a:cs typeface="B Nazanin" panose="00000400000000000000" pitchFamily="2" charset="-78"/>
              </a:rPr>
              <a:t> شانس سزارین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کاهش شدید قند خون پس از تولد برای نوزاد</a:t>
            </a:r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553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cs typeface="B Titr" panose="00000700000000000000" pitchFamily="2" charset="-78"/>
              </a:rPr>
              <a:t>عوامل خطر بروز دیابت نوع 2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03" y="1481313"/>
            <a:ext cx="7889337" cy="5089752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اضافه </a:t>
            </a:r>
            <a:r>
              <a:rPr lang="fa-IR" b="1" dirty="0">
                <a:cs typeface="B Nazanin" panose="00000400000000000000" pitchFamily="2" charset="-78"/>
              </a:rPr>
              <a:t>وزن و چاقی</a:t>
            </a:r>
          </a:p>
          <a:p>
            <a:r>
              <a:rPr lang="fa-IR" b="1" dirty="0" err="1" smtClean="0">
                <a:cs typeface="B Nazanin" panose="00000400000000000000" pitchFamily="2" charset="-78"/>
              </a:rPr>
              <a:t>فشارخون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بالا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اختلال </a:t>
            </a:r>
            <a:r>
              <a:rPr lang="fa-IR" b="1" dirty="0">
                <a:cs typeface="B Nazanin" panose="00000400000000000000" pitchFamily="2" charset="-78"/>
              </a:rPr>
              <a:t>چربی های خون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زندگی </a:t>
            </a:r>
            <a:r>
              <a:rPr lang="fa-IR" b="1" dirty="0">
                <a:cs typeface="B Nazanin" panose="00000400000000000000" pitchFamily="2" charset="-78"/>
              </a:rPr>
              <a:t>کم تحرک 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مصرف </a:t>
            </a:r>
            <a:r>
              <a:rPr lang="fa-IR" b="1" dirty="0">
                <a:cs typeface="B Nazanin" panose="00000400000000000000" pitchFamily="2" charset="-78"/>
              </a:rPr>
              <a:t>دخانیات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سن 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84" y="2132856"/>
            <a:ext cx="3384376" cy="34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1047</TotalTime>
  <Words>3482</Words>
  <Application>Microsoft Office PowerPoint</Application>
  <PresentationFormat>On-screen Show (4:3)</PresentationFormat>
  <Paragraphs>296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Urban</vt:lpstr>
      <vt:lpstr>PowerPoint Presentation</vt:lpstr>
      <vt:lpstr>برنامه کشوری پیشگیری و کنترل بیماری دیابت</vt:lpstr>
      <vt:lpstr>وظایف کارشناس مراقب سلامت</vt:lpstr>
      <vt:lpstr>وظایف کارشناس مراقب سلامت ...</vt:lpstr>
      <vt:lpstr>اهداف آموزشي براي كارشناس مراقب سلامت خانواده</vt:lpstr>
      <vt:lpstr>بيماري ديابت چيست؟</vt:lpstr>
      <vt:lpstr>انواع ديابت كدامند؟ </vt:lpstr>
      <vt:lpstr>عوارض ناشی از دیابت بارداری</vt:lpstr>
      <vt:lpstr>عوامل خطر بروز دیابت نوع 2 </vt:lpstr>
      <vt:lpstr>عوامل خطر بروز دیابت بارداری</vt:lpstr>
      <vt:lpstr>اصول کنترل بیماری دیابت</vt:lpstr>
      <vt:lpstr>عوارض بيماري ديابت كدامند؟</vt:lpstr>
      <vt:lpstr>هیپوگلیسمی (كاهش قند خون به 70 ميلي گرم در دسي ليتر و كمتر)</vt:lpstr>
      <vt:lpstr>هیپرگلیسمی (افزایش قند خون)</vt:lpstr>
      <vt:lpstr>عوارض قلبي عروقي</vt:lpstr>
      <vt:lpstr>عوارض عصبي</vt:lpstr>
      <vt:lpstr>عوارض کلیوی</vt:lpstr>
      <vt:lpstr>مشكلات چشمي </vt:lpstr>
      <vt:lpstr>مشكلات اندام تحتاني</vt:lpstr>
      <vt:lpstr>PowerPoint Presentation</vt:lpstr>
      <vt:lpstr>مدیریت بیماری دیابت</vt:lpstr>
      <vt:lpstr>مدیریت بیماری دیابت بارداری</vt:lpstr>
      <vt:lpstr>مديريت ديابت بارداري ...</vt:lpstr>
      <vt:lpstr>فعاليت بدني در بیماران دیابتی</vt:lpstr>
      <vt:lpstr>اصول برنامه ورزشي</vt:lpstr>
      <vt:lpstr>پیاده روی یکی از بهترین ورزش ها برای افراد دیابتی است.</vt:lpstr>
      <vt:lpstr>مصرف داروهاي تجويز شده</vt:lpstr>
      <vt:lpstr>دانستنی هایی در ارتباط با  قرص های خوراکی پایین آورنده قند خون</vt:lpstr>
      <vt:lpstr>دانستنی هایی در ارتباط با  قرص های خوراکی پایین آورنده قند خون ...</vt:lpstr>
      <vt:lpstr>مصرف انسولين </vt:lpstr>
      <vt:lpstr>PowerPoint Presentation</vt:lpstr>
      <vt:lpstr>شرایط نگهداری انسولین</vt:lpstr>
      <vt:lpstr>شرایط نگهداری انسولین ...</vt:lpstr>
      <vt:lpstr>PowerPoint Presentation</vt:lpstr>
      <vt:lpstr>كاهش خطر بروز عوارض ديابتي</vt:lpstr>
      <vt:lpstr>نكات مهم در مراقبت از پاها در بيماران ديابتي</vt:lpstr>
      <vt:lpstr>نكات مهم در مراقبت از پاها در بيماران ديابتي ...</vt:lpstr>
      <vt:lpstr>نكات مهم در مراقبت از پاها در بيماران ديابتي ...</vt:lpstr>
      <vt:lpstr>PowerPoint Presentation</vt:lpstr>
      <vt:lpstr>كنترل مطلوب چربي هاي خون</vt:lpstr>
      <vt:lpstr>قطع مصرف دخانيات در پيشگيري از عوارض ديررس ديابت نقش مهمي دارد.</vt:lpstr>
      <vt:lpstr>كنترل مطلوب فشارخون </vt:lpstr>
      <vt:lpstr>معاينات چشمي</vt:lpstr>
      <vt:lpstr>بهداشت و مشكلات دهان و دندان در ديابتی ها</vt:lpstr>
      <vt:lpstr>توصيه هاي لازم در بهداشت دهان و دندان براي بيماران ديابتي</vt:lpstr>
      <vt:lpstr>مهارت حل مشكلات بيماري</vt:lpstr>
      <vt:lpstr>مهارت حل مشكلات بيماري ...</vt:lpstr>
      <vt:lpstr>اندازه گيري مستمر و در زمان هاي مناسب در كنترل ديابت نقش موثري دارد.</vt:lpstr>
      <vt:lpstr>مهارت حل مشكلات و مديريت استرس</vt:lpstr>
      <vt:lpstr>مهارت حل مشكلات و مديريت استرس ...</vt:lpstr>
      <vt:lpstr>ارجاع به روانپزشک</vt:lpstr>
      <vt:lpstr>مهارت حل مشكلات و مديريت استرس ...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s-yarahmadi</dc:creator>
  <cp:lastModifiedBy>Jazireh</cp:lastModifiedBy>
  <cp:revision>195</cp:revision>
  <dcterms:created xsi:type="dcterms:W3CDTF">2014-02-26T07:02:38Z</dcterms:created>
  <dcterms:modified xsi:type="dcterms:W3CDTF">2015-10-14T12:41:29Z</dcterms:modified>
</cp:coreProperties>
</file>